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9" r:id="rId6"/>
    <p:sldId id="264" r:id="rId7"/>
    <p:sldId id="265" r:id="rId8"/>
    <p:sldId id="258" r:id="rId9"/>
    <p:sldId id="268" r:id="rId10"/>
    <p:sldId id="267" r:id="rId11"/>
    <p:sldId id="266" r:id="rId12"/>
    <p:sldId id="270" r:id="rId13"/>
    <p:sldId id="269" r:id="rId14"/>
    <p:sldId id="262" r:id="rId15"/>
    <p:sldId id="271" r:id="rId16"/>
    <p:sldId id="272" r:id="rId17"/>
    <p:sldId id="263" r:id="rId18"/>
    <p:sldId id="273" r:id="rId19"/>
    <p:sldId id="276" r:id="rId20"/>
    <p:sldId id="275" r:id="rId21"/>
    <p:sldId id="277" r:id="rId22"/>
    <p:sldId id="274" r:id="rId23"/>
    <p:sldId id="279" r:id="rId24"/>
    <p:sldId id="280" r:id="rId25"/>
    <p:sldId id="281" r:id="rId26"/>
    <p:sldId id="282" r:id="rId27"/>
    <p:sldId id="283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84" autoAdjust="0"/>
    <p:restoredTop sz="94660"/>
  </p:normalViewPr>
  <p:slideViewPr>
    <p:cSldViewPr>
      <p:cViewPr varScale="1">
        <p:scale>
          <a:sx n="65" d="100"/>
          <a:sy n="65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BBC263D-67B5-4B56-A52C-4A5FD0BF98A7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20C06A-4239-4288-B02B-D6E347A92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Повреди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колкот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и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препонската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регија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2590800"/>
            <a:ext cx="5936456" cy="141208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r>
              <a:rPr lang="mk-MK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-р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Андреј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Николовски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хирург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asus\Desktop\uef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257800"/>
            <a:ext cx="1905000" cy="1071563"/>
          </a:xfrm>
          <a:prstGeom prst="rect">
            <a:avLst/>
          </a:prstGeom>
          <a:noFill/>
        </p:spPr>
      </p:pic>
      <p:pic>
        <p:nvPicPr>
          <p:cNvPr id="6" name="Picture 5" descr="groin p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5064063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4582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Импинџмент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тестови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феморо-ацетабуларен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импинџмент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флексија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адддукција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внатр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ротација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(FADDIR);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флексија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абдукција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надв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ротација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(FABER).</a:t>
            </a:r>
          </a:p>
          <a:p>
            <a:pPr>
              <a:buNone/>
            </a:pP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fadd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626553" cy="4655946"/>
          </a:xfrm>
          <a:prstGeom prst="rect">
            <a:avLst/>
          </a:prstGeom>
        </p:spPr>
      </p:pic>
      <p:pic>
        <p:nvPicPr>
          <p:cNvPr id="5" name="Picture 4" descr="fa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5562600" cy="502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FADDIR и FABBER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високо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сензитивни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неспецифични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!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Ако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двата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негативни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мала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е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веројатноста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Нивниот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позитивитет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може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укажува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мускулна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Палпација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убичната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симфиза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tendo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conjunctivus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И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нгвиналниот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канал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лигамент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Т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етивните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припои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Мускулите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регијата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illiopsoas palp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3200"/>
            <a:ext cx="4781353" cy="3581400"/>
          </a:xfrm>
          <a:prstGeom prst="rect">
            <a:avLst/>
          </a:prstGeom>
        </p:spPr>
      </p:pic>
      <p:pic>
        <p:nvPicPr>
          <p:cNvPr id="5" name="Picture 4" descr="conj tendon pal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5288"/>
            <a:ext cx="7924800" cy="2281549"/>
          </a:xfrm>
          <a:prstGeom prst="rect">
            <a:avLst/>
          </a:prstGeom>
        </p:spPr>
      </p:pic>
      <p:pic>
        <p:nvPicPr>
          <p:cNvPr id="6" name="Picture 5" descr="adductor palp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14600"/>
            <a:ext cx="8244987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Д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руги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специфични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тестови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препонската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регија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Аддуктор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стискачки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Томасов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algn="ctr">
              <a:buNone/>
            </a:pP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adductor squee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0"/>
            <a:ext cx="4876800" cy="3835902"/>
          </a:xfrm>
          <a:prstGeom prst="rect">
            <a:avLst/>
          </a:prstGeom>
        </p:spPr>
      </p:pic>
      <p:pic>
        <p:nvPicPr>
          <p:cNvPr id="5" name="Picture 4" descr="thomas 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67000"/>
            <a:ext cx="6055179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Радиолошки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испитувања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К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ласична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рентгенграфија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Ултразвук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Магнетна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резонанаса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3" descr="FAI r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600"/>
            <a:ext cx="4724400" cy="4133850"/>
          </a:xfrm>
          <a:prstGeom prst="rect">
            <a:avLst/>
          </a:prstGeom>
        </p:spPr>
      </p:pic>
      <p:pic>
        <p:nvPicPr>
          <p:cNvPr id="5" name="Picture 4" descr="ASIS avuls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19400"/>
            <a:ext cx="6000750" cy="3695700"/>
          </a:xfrm>
          <a:prstGeom prst="rect">
            <a:avLst/>
          </a:prstGeom>
        </p:spPr>
      </p:pic>
      <p:pic>
        <p:nvPicPr>
          <p:cNvPr id="6" name="Picture 5" descr="pubic stress fr MR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5146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Конзервативен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многу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почест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);</a:t>
            </a:r>
          </a:p>
          <a:p>
            <a:pPr lvl="1"/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RICE (Rest, Ice, Elevation, Compression);</a:t>
            </a:r>
          </a:p>
          <a:p>
            <a:pPr lvl="1"/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НСАИЛ;</a:t>
            </a:r>
          </a:p>
          <a:p>
            <a:pPr lvl="1"/>
            <a:r>
              <a:rPr lang="en-US" sz="2800" dirty="0" err="1" smtClean="0">
                <a:latin typeface="Batang" pitchFamily="18" charset="-127"/>
                <a:ea typeface="Batang" pitchFamily="18" charset="-127"/>
              </a:rPr>
              <a:t>Физикална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dirty="0" err="1" smtClean="0">
                <a:latin typeface="Batang" pitchFamily="18" charset="-127"/>
                <a:ea typeface="Batang" pitchFamily="18" charset="-127"/>
              </a:rPr>
              <a:t>терапија</a:t>
            </a:r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Оперативен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Имајќи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предвид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дека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дијагнозата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е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поставена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клиничи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преглед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МРи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ултрасонографија</a:t>
            </a:r>
            <a:r>
              <a:rPr lang="en-US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аддукторите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RICE,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мобилизација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враќање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игра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после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2-4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месеци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Х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ирургија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ретко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м.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лиопсоас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RICE,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мобилизација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В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раќање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игра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после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2-4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месеци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мускулите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предниот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стомачен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ѕид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RICE,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физикална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терапија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флексорите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RICE,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физикална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терапија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Хируршки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кај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тотална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неосеална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авулзија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Вовед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препонска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регија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/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Н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ајчести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кај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фудбалери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14%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сите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кај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проф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М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ашки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професионален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тим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→ 7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региите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сезона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оретки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кај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жени-фудбалери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sz="1400" dirty="0" smtClean="0">
              <a:latin typeface="Batang" pitchFamily="18" charset="-127"/>
              <a:ea typeface="Batang" pitchFamily="18" charset="-127"/>
            </a:endParaRPr>
          </a:p>
          <a:p>
            <a:pPr algn="r">
              <a:buNone/>
            </a:pPr>
            <a:r>
              <a:rPr lang="en-US" sz="1400" dirty="0" err="1" smtClean="0">
                <a:latin typeface="Batang" pitchFamily="18" charset="-127"/>
                <a:ea typeface="Batang" pitchFamily="18" charset="-127"/>
              </a:rPr>
              <a:t>Ekstrand</a:t>
            </a:r>
            <a:r>
              <a:rPr lang="en-US" sz="1400" dirty="0" smtClean="0">
                <a:latin typeface="Batang" pitchFamily="18" charset="-127"/>
                <a:ea typeface="Batang" pitchFamily="18" charset="-127"/>
              </a:rPr>
              <a:t> J, </a:t>
            </a:r>
            <a:r>
              <a:rPr lang="en-US" sz="1400" dirty="0" err="1" smtClean="0">
                <a:latin typeface="Batang" pitchFamily="18" charset="-127"/>
                <a:ea typeface="Batang" pitchFamily="18" charset="-127"/>
              </a:rPr>
              <a:t>Hägglund</a:t>
            </a:r>
            <a:r>
              <a:rPr lang="en-US" sz="1400" dirty="0" smtClean="0">
                <a:latin typeface="Batang" pitchFamily="18" charset="-127"/>
                <a:ea typeface="Batang" pitchFamily="18" charset="-127"/>
              </a:rPr>
              <a:t> M, </a:t>
            </a:r>
            <a:r>
              <a:rPr lang="en-US" sz="1400" dirty="0" err="1" smtClean="0">
                <a:latin typeface="Batang" pitchFamily="18" charset="-127"/>
                <a:ea typeface="Batang" pitchFamily="18" charset="-127"/>
              </a:rPr>
              <a:t>Waldén</a:t>
            </a:r>
            <a:r>
              <a:rPr lang="en-US" sz="1400" dirty="0" smtClean="0">
                <a:latin typeface="Batang" pitchFamily="18" charset="-127"/>
                <a:ea typeface="Batang" pitchFamily="18" charset="-127"/>
              </a:rPr>
              <a:t> M. Injury incidence and injury patterns in professional football: the UEFA injury study. </a:t>
            </a:r>
            <a:r>
              <a:rPr lang="en-US" sz="1400" i="1" dirty="0" smtClean="0">
                <a:latin typeface="Batang" pitchFamily="18" charset="-127"/>
                <a:ea typeface="Batang" pitchFamily="18" charset="-127"/>
              </a:rPr>
              <a:t>British Journal of Sports Medicine </a:t>
            </a:r>
            <a:r>
              <a:rPr lang="en-US" sz="1400" dirty="0" smtClean="0">
                <a:latin typeface="Batang" pitchFamily="18" charset="-127"/>
                <a:ea typeface="Batang" pitchFamily="18" charset="-127"/>
              </a:rPr>
              <a:t>2011;45:553-558.</a:t>
            </a:r>
          </a:p>
          <a:p>
            <a:pPr algn="r"/>
            <a:endParaRPr lang="en-US" sz="14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‘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рскавицата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</a:t>
            </a: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лабрумот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10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‘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рскавицата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Градација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според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МРи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интраоперативен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1 и 2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степен-конзервативен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третман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3 и 4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степен-хируршки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третман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‘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рскавицата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</a:t>
            </a: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лабрумот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10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лабрумот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Нема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општо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прифатен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консензус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М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али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оштетувања-неоперативно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Г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олемите-артроскопски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пристап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54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Хронична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препонска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Причини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Б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м. </a:t>
            </a:r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А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ддуктор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м. </a:t>
            </a:r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И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лиопсоас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пубис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ингвинумот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нервно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потекло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регијата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Б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м. </a:t>
            </a:r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А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ддуктор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О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дреден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период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паузирање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осебни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вежби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аддуктор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Ф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итнес-вежби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В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ежби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велосипед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Б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пубис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постои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специфичен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третман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ежби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како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потекло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аддуктор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ингвинумот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Ингвинална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хернија-операција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С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портска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хернија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спортска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препона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Gilmore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gorin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атлетска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пубалгија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..;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Вежби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како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аддукторно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потекло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поврзана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Феморо-ацетабуларен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импинџмент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нема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оптимален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третман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опишани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конзервативен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артроскопски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пристап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состојбата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);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Коксартритис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кортикотерапија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артроскопси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дебридман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артропластика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).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Третман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нервно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потекло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регијата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i="1" dirty="0" smtClean="0">
                <a:latin typeface="Batang" pitchFamily="18" charset="-127"/>
                <a:ea typeface="Batang" pitchFamily="18" charset="-127"/>
              </a:rPr>
              <a:t>Nerve entrapment</a:t>
            </a:r>
            <a:endParaRPr lang="en-US" sz="3200" i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Т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ешко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дијагностицира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остои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локална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хипо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или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хиперестезија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озитивен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нервен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блок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е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доволен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дијагноза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Терапија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локална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кортикотерапија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транскутана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ел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нервна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стимулација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хирургија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).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Благодарам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Анатомија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препонска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регија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и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колк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Карлична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Препонска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регија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hip bon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820362" cy="3733800"/>
          </a:xfrm>
          <a:prstGeom prst="rect">
            <a:avLst/>
          </a:prstGeom>
        </p:spPr>
      </p:pic>
      <p:pic>
        <p:nvPicPr>
          <p:cNvPr id="6" name="Picture 5" descr="hip j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974566" cy="4943475"/>
          </a:xfrm>
          <a:prstGeom prst="rect">
            <a:avLst/>
          </a:prstGeom>
        </p:spPr>
      </p:pic>
      <p:pic>
        <p:nvPicPr>
          <p:cNvPr id="7" name="Picture 6" descr="gro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52600"/>
            <a:ext cx="5185775" cy="4673600"/>
          </a:xfrm>
          <a:prstGeom prst="rect">
            <a:avLst/>
          </a:prstGeom>
        </p:spPr>
      </p:pic>
      <p:pic>
        <p:nvPicPr>
          <p:cNvPr id="8" name="Picture 7" descr="groin musc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600200"/>
            <a:ext cx="4876800" cy="4998720"/>
          </a:xfrm>
          <a:prstGeom prst="rect">
            <a:avLst/>
          </a:prstGeom>
        </p:spPr>
      </p:pic>
      <p:pic>
        <p:nvPicPr>
          <p:cNvPr id="9" name="Picture 8" descr="groin ner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1547813"/>
            <a:ext cx="4558100" cy="5310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Карактеристики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повредите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во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колк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препона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регијата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915400" cy="41688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18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различни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дијагностички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ентитети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*;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Б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араат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мултидисциплинарен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пристап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репраќање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кај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други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специјалисти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algn="r"/>
            <a:endParaRPr lang="en-US" sz="1400" dirty="0" smtClean="0">
              <a:latin typeface="Batang" pitchFamily="18" charset="-127"/>
              <a:ea typeface="Batang" pitchFamily="18" charset="-127"/>
            </a:endParaRPr>
          </a:p>
          <a:p>
            <a:pPr algn="r">
              <a:buNone/>
            </a:pP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*Werner J, </a:t>
            </a:r>
            <a:r>
              <a:rPr lang="en-US" sz="1400" dirty="0" err="1" smtClean="0"/>
              <a:t>Hägglund</a:t>
            </a:r>
            <a:r>
              <a:rPr lang="en-US" sz="1400" dirty="0" smtClean="0"/>
              <a:t> M, </a:t>
            </a:r>
            <a:r>
              <a:rPr lang="en-US" sz="1400" dirty="0" err="1" smtClean="0"/>
              <a:t>Waldén</a:t>
            </a:r>
            <a:r>
              <a:rPr lang="en-US" sz="1400" dirty="0" smtClean="0"/>
              <a:t> M</a:t>
            </a:r>
            <a:r>
              <a:rPr lang="en-US" sz="1400" i="1" dirty="0" smtClean="0"/>
              <a:t>, et al. </a:t>
            </a:r>
            <a:r>
              <a:rPr lang="en-US" sz="1400" dirty="0" smtClean="0"/>
              <a:t>UEFA injury study: a prospective study of hip and groin injuries in professional football over seven consecutive seasons. </a:t>
            </a:r>
            <a:r>
              <a:rPr lang="en-US" sz="1400" i="1" dirty="0" smtClean="0"/>
              <a:t>British Journal of Sports Medicine </a:t>
            </a:r>
            <a:r>
              <a:rPr lang="en-US" sz="1400" dirty="0" smtClean="0"/>
              <a:t>2009;43:1036-1040.</a:t>
            </a:r>
          </a:p>
          <a:p>
            <a:pPr algn="r"/>
            <a:endParaRPr lang="en-US" sz="1400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Историја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пациентот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анамнеза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Клинички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преглед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Радиолошки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иследувања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/>
          <a:lstStyle/>
          <a:p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Анамнеза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Н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ачин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настанување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Д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али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продолжил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игра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тренира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Д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али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после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повредата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сменил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начинот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тренирање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играње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О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пис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болката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Клинички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преглед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Инспекција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Евалуација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опсегот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движења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Импинџмент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тестови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Тестови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за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мускулна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сила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П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алпација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Локален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невролошки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наод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mk-MK" sz="3200" dirty="0" smtClean="0">
                <a:latin typeface="Batang" pitchFamily="18" charset="-127"/>
                <a:ea typeface="Batang" pitchFamily="18" charset="-127"/>
              </a:rPr>
              <a:t>Д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руги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специфични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тестови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82808"/>
            <a:ext cx="88392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Инспекција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во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стоење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движење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седење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algn="ctr">
              <a:buNone/>
            </a:pP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c 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667000"/>
            <a:ext cx="4590608" cy="3438525"/>
          </a:xfrm>
          <a:prstGeom prst="rect">
            <a:avLst/>
          </a:prstGeom>
        </p:spPr>
      </p:pic>
      <p:pic>
        <p:nvPicPr>
          <p:cNvPr id="6" name="Picture 5" descr="groin pai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7000"/>
            <a:ext cx="5410200" cy="3600242"/>
          </a:xfrm>
          <a:prstGeom prst="rect">
            <a:avLst/>
          </a:prstGeom>
        </p:spPr>
      </p:pic>
      <p:pic>
        <p:nvPicPr>
          <p:cNvPr id="7" name="Picture 6" descr="groin hemato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2667000"/>
            <a:ext cx="3563771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</a:rPr>
              <a:t>Дијагноза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Евалуација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опсегот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движења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колкот</a:t>
            </a:r>
            <a:endParaRPr lang="en-US" sz="320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120°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флексија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30°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екстензија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40°-45°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внатр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 и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надв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ротација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40°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абдукција</a:t>
            </a:r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;</a:t>
            </a:r>
          </a:p>
          <a:p>
            <a:r>
              <a:rPr lang="en-US" sz="3200" dirty="0" smtClean="0">
                <a:latin typeface="Batang" pitchFamily="18" charset="-127"/>
                <a:ea typeface="Batang" pitchFamily="18" charset="-127"/>
              </a:rPr>
              <a:t>30° </a:t>
            </a:r>
            <a:r>
              <a:rPr lang="en-US" sz="3200" dirty="0" err="1" smtClean="0">
                <a:latin typeface="Batang" pitchFamily="18" charset="-127"/>
                <a:ea typeface="Batang" pitchFamily="18" charset="-127"/>
              </a:rPr>
              <a:t>аддукција</a:t>
            </a:r>
            <a:endParaRPr lang="en-US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</TotalTime>
  <Words>672</Words>
  <Application>Microsoft Office PowerPoint</Application>
  <PresentationFormat>On-screen Show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Повреди на колкот и препонската регија</vt:lpstr>
      <vt:lpstr>Вовед</vt:lpstr>
      <vt:lpstr>Анатомија на препонска регија и колк</vt:lpstr>
      <vt:lpstr>Карактеристики на повредите во колк/препона регијата</vt:lpstr>
      <vt:lpstr>Дијагноза</vt:lpstr>
      <vt:lpstr>Дијагноза</vt:lpstr>
      <vt:lpstr>Дијагноза</vt:lpstr>
      <vt:lpstr>Дијагноза</vt:lpstr>
      <vt:lpstr>Дијагноза</vt:lpstr>
      <vt:lpstr>Дијагноза</vt:lpstr>
      <vt:lpstr>Дијагноза</vt:lpstr>
      <vt:lpstr>Дијагноза</vt:lpstr>
      <vt:lpstr>Дијагноза</vt:lpstr>
      <vt:lpstr>Дијагноза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Третман</vt:lpstr>
      <vt:lpstr>Благодарам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Повреди на колкот и препонската регија</dc:title>
  <dc:creator>asus</dc:creator>
  <cp:lastModifiedBy>asus</cp:lastModifiedBy>
  <cp:revision>73</cp:revision>
  <dcterms:created xsi:type="dcterms:W3CDTF">2019-12-13T19:44:00Z</dcterms:created>
  <dcterms:modified xsi:type="dcterms:W3CDTF">2019-12-29T20:57:28Z</dcterms:modified>
</cp:coreProperties>
</file>