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74" r:id="rId4"/>
    <p:sldId id="258" r:id="rId5"/>
    <p:sldId id="275" r:id="rId6"/>
    <p:sldId id="276" r:id="rId7"/>
    <p:sldId id="259" r:id="rId8"/>
    <p:sldId id="260" r:id="rId9"/>
    <p:sldId id="261" r:id="rId10"/>
    <p:sldId id="262" r:id="rId11"/>
    <p:sldId id="263" r:id="rId12"/>
    <p:sldId id="268" r:id="rId13"/>
    <p:sldId id="269" r:id="rId14"/>
    <p:sldId id="264" r:id="rId15"/>
    <p:sldId id="265" r:id="rId16"/>
    <p:sldId id="266" r:id="rId17"/>
    <p:sldId id="267" r:id="rId18"/>
    <p:sldId id="270" r:id="rId19"/>
    <p:sldId id="279" r:id="rId20"/>
    <p:sldId id="280" r:id="rId21"/>
    <p:sldId id="281" r:id="rId22"/>
    <p:sldId id="282" r:id="rId23"/>
    <p:sldId id="271" r:id="rId24"/>
    <p:sldId id="272" r:id="rId25"/>
    <p:sldId id="278" r:id="rId26"/>
    <p:sldId id="277" r:id="rId27"/>
    <p:sldId id="273" r:id="rId28"/>
  </p:sldIdLst>
  <p:sldSz cx="9144000" cy="6858000" type="screen4x3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00" y="-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AF5B7-5A48-4B6A-A3D6-278D07DB9BA4}" type="datetimeFigureOut">
              <a:rPr lang="mk-MK" smtClean="0"/>
              <a:t>19.08.2014</a:t>
            </a:fld>
            <a:endParaRPr lang="mk-M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k-M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46EFB-17EB-477F-BD05-235E3A4FAA1E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68568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46EFB-17EB-477F-BD05-235E3A4FAA1E}" type="slidenum">
              <a:rPr lang="mk-MK" smtClean="0"/>
              <a:t>11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014249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FB6B-3D8B-4460-86C6-0E20FCB5D258}" type="datetimeFigureOut">
              <a:rPr lang="mk-MK" smtClean="0"/>
              <a:t>19.08.2014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05DB-8D7A-46D7-8DDE-7217B9D970A3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51624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FB6B-3D8B-4460-86C6-0E20FCB5D258}" type="datetimeFigureOut">
              <a:rPr lang="mk-MK" smtClean="0"/>
              <a:t>19.08.2014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05DB-8D7A-46D7-8DDE-7217B9D970A3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82778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FB6B-3D8B-4460-86C6-0E20FCB5D258}" type="datetimeFigureOut">
              <a:rPr lang="mk-MK" smtClean="0"/>
              <a:t>19.08.2014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05DB-8D7A-46D7-8DDE-7217B9D970A3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97282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FB6B-3D8B-4460-86C6-0E20FCB5D258}" type="datetimeFigureOut">
              <a:rPr lang="mk-MK" smtClean="0"/>
              <a:t>19.08.2014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05DB-8D7A-46D7-8DDE-7217B9D970A3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165964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FB6B-3D8B-4460-86C6-0E20FCB5D258}" type="datetimeFigureOut">
              <a:rPr lang="mk-MK" smtClean="0"/>
              <a:t>19.08.2014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05DB-8D7A-46D7-8DDE-7217B9D970A3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314369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FB6B-3D8B-4460-86C6-0E20FCB5D258}" type="datetimeFigureOut">
              <a:rPr lang="mk-MK" smtClean="0"/>
              <a:t>19.08.2014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05DB-8D7A-46D7-8DDE-7217B9D970A3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48141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FB6B-3D8B-4460-86C6-0E20FCB5D258}" type="datetimeFigureOut">
              <a:rPr lang="mk-MK" smtClean="0"/>
              <a:t>19.08.2014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05DB-8D7A-46D7-8DDE-7217B9D970A3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86846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FB6B-3D8B-4460-86C6-0E20FCB5D258}" type="datetimeFigureOut">
              <a:rPr lang="mk-MK" smtClean="0"/>
              <a:t>19.08.2014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05DB-8D7A-46D7-8DDE-7217B9D970A3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640797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FB6B-3D8B-4460-86C6-0E20FCB5D258}" type="datetimeFigureOut">
              <a:rPr lang="mk-MK" smtClean="0"/>
              <a:t>19.08.2014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05DB-8D7A-46D7-8DDE-7217B9D970A3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59988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FB6B-3D8B-4460-86C6-0E20FCB5D258}" type="datetimeFigureOut">
              <a:rPr lang="mk-MK" smtClean="0"/>
              <a:t>19.08.2014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05DB-8D7A-46D7-8DDE-7217B9D970A3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486922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FB6B-3D8B-4460-86C6-0E20FCB5D258}" type="datetimeFigureOut">
              <a:rPr lang="mk-MK" smtClean="0"/>
              <a:t>19.08.2014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05DB-8D7A-46D7-8DDE-7217B9D970A3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13282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6FB6B-3D8B-4460-86C6-0E20FCB5D258}" type="datetimeFigureOut">
              <a:rPr lang="mk-MK" smtClean="0"/>
              <a:t>19.08.2014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105DB-8D7A-46D7-8DDE-7217B9D970A3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6989326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990656" cy="2592287"/>
          </a:xfrm>
        </p:spPr>
        <p:txBody>
          <a:bodyPr>
            <a:normAutofit/>
          </a:bodyPr>
          <a:lstStyle/>
          <a:p>
            <a:r>
              <a:rPr lang="mk-MK" sz="3600" dirty="0" smtClean="0">
                <a:latin typeface="+mn-lt"/>
              </a:rPr>
              <a:t>ПСИХОЛОШКИ АСПЕКТИ НА СПОРТСКАТА </a:t>
            </a:r>
            <a:r>
              <a:rPr lang="mk-MK" sz="3600" dirty="0" smtClean="0">
                <a:latin typeface="+mn-lt"/>
              </a:rPr>
              <a:t>КОМУНИКАЦИЈА</a:t>
            </a:r>
            <a:r>
              <a:rPr lang="en-US" sz="3600" dirty="0" smtClean="0">
                <a:latin typeface="Macedonian Tms" panose="02020603050405020304" pitchFamily="18" charset="0"/>
              </a:rPr>
              <a:t/>
            </a:r>
            <a:br>
              <a:rPr lang="en-US" sz="3600" dirty="0" smtClean="0">
                <a:latin typeface="Macedonian Tms" panose="02020603050405020304" pitchFamily="18" charset="0"/>
              </a:rPr>
            </a:br>
            <a:r>
              <a:rPr lang="en-US" sz="3600" dirty="0">
                <a:latin typeface="Macedonian Tms" panose="02020603050405020304" pitchFamily="18" charset="0"/>
              </a:rPr>
              <a:t/>
            </a:r>
            <a:br>
              <a:rPr lang="en-US" sz="3600" dirty="0">
                <a:latin typeface="Macedonian Tms" panose="02020603050405020304" pitchFamily="18" charset="0"/>
              </a:rPr>
            </a:br>
            <a:r>
              <a:rPr lang="mk-MK" sz="3600" dirty="0" smtClean="0">
                <a:latin typeface="+mn-lt"/>
              </a:rPr>
              <a:t> </a:t>
            </a:r>
            <a:r>
              <a:rPr lang="mk-MK" sz="3600" dirty="0" smtClean="0">
                <a:latin typeface="+mn-lt"/>
              </a:rPr>
              <a:t>ТРЕНЕР-СПОРТИСТ-РОДИТЕЛ</a:t>
            </a:r>
            <a:endParaRPr lang="mk-MK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3861048"/>
            <a:ext cx="8424936" cy="1752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mk-MK" sz="2800" dirty="0" smtClean="0"/>
              <a:t>Проф.д-р Ленче Алексовска Величковска</a:t>
            </a:r>
          </a:p>
          <a:p>
            <a:pPr algn="l"/>
            <a:r>
              <a:rPr lang="mk-MK" sz="2800" dirty="0"/>
              <a:t>Ф</a:t>
            </a:r>
            <a:r>
              <a:rPr lang="mk-MK" sz="2800" dirty="0" smtClean="0"/>
              <a:t>акултет за физичко образование,спорт и здравје</a:t>
            </a:r>
          </a:p>
          <a:p>
            <a:pPr algn="l"/>
            <a:r>
              <a:rPr lang="mk-MK" sz="2800" dirty="0" smtClean="0"/>
              <a:t>Универзитет Св</a:t>
            </a:r>
            <a:r>
              <a:rPr lang="en-US" sz="2800" dirty="0" smtClean="0">
                <a:latin typeface="Macedonian Tms" panose="02020603050405020304" pitchFamily="18" charset="0"/>
              </a:rPr>
              <a:t>.</a:t>
            </a:r>
            <a:r>
              <a:rPr lang="mk-MK" sz="2800" dirty="0" smtClean="0"/>
              <a:t>Кирил и Методиј –Скопје</a:t>
            </a:r>
          </a:p>
          <a:p>
            <a:pPr algn="l"/>
            <a:r>
              <a:rPr lang="en-US" sz="2800" dirty="0" smtClean="0">
                <a:latin typeface="Macedonian Tms" panose="02020603050405020304" pitchFamily="18" charset="0"/>
              </a:rPr>
              <a:t>E-mail: lencealex@yahoo.com</a:t>
            </a:r>
            <a:endParaRPr lang="mk-MK" sz="2800" dirty="0" smtClean="0"/>
          </a:p>
          <a:p>
            <a:pPr algn="l"/>
            <a:endParaRPr lang="mk-MK" sz="2800" dirty="0"/>
          </a:p>
        </p:txBody>
      </p:sp>
    </p:spTree>
    <p:extLst>
      <p:ext uri="{BB962C8B-B14F-4D97-AF65-F5344CB8AC3E}">
        <p14:creationId xmlns:p14="http://schemas.microsoft.com/office/powerpoint/2010/main" val="331011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mk-MK" sz="3600" dirty="0" smtClean="0"/>
              <a:t>РОДИТЕЛИ НЕ ПРАВЕТЕ ГО СЛЕДНОВО</a:t>
            </a:r>
            <a:endParaRPr lang="mk-MK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507288" cy="5217443"/>
          </a:xfrm>
        </p:spPr>
        <p:txBody>
          <a:bodyPr>
            <a:noAutofit/>
          </a:bodyPr>
          <a:lstStyle/>
          <a:p>
            <a:r>
              <a:rPr lang="mk-MK" sz="2200" dirty="0" smtClean="0"/>
              <a:t>ДЕТЕТО СПОРТУВА ЗА НЕГО, А НЕ ЗА ЗАДОВОЛСТВОТО НА РОДИТЕЛОТ</a:t>
            </a:r>
          </a:p>
          <a:p>
            <a:r>
              <a:rPr lang="mk-MK" sz="2200" dirty="0" smtClean="0"/>
              <a:t>ОХРАБРЕТЕ ГО , А НЕ ГО ПРИСИЛУВАЈТЕ</a:t>
            </a:r>
          </a:p>
          <a:p>
            <a:r>
              <a:rPr lang="mk-MK" sz="2200" dirty="0" smtClean="0"/>
              <a:t>ДА ДАДЕ МА</a:t>
            </a:r>
            <a:r>
              <a:rPr lang="en-US" sz="2200" dirty="0" smtClean="0"/>
              <a:t>X</a:t>
            </a:r>
            <a:r>
              <a:rPr lang="mk-MK" sz="2200" dirty="0" smtClean="0"/>
              <a:t>, Е РАМНО НА</a:t>
            </a:r>
            <a:r>
              <a:rPr lang="mk-MK" sz="2200" dirty="0"/>
              <a:t> </a:t>
            </a:r>
            <a:r>
              <a:rPr lang="mk-MK" sz="2200" dirty="0" smtClean="0"/>
              <a:t>ПОБЕДА НЕ МУ ВИКАЈТЕ</a:t>
            </a:r>
          </a:p>
          <a:p>
            <a:r>
              <a:rPr lang="mk-MK" sz="2200" dirty="0" smtClean="0"/>
              <a:t>НЕ ГО НАВРЕДУВАЈТЕ,НЕ ГО ИСМЕЈУВАЈТЕ ЗА ГРЕШКИТЕ ИЛИ ПОРАЗОТ</a:t>
            </a:r>
          </a:p>
          <a:p>
            <a:r>
              <a:rPr lang="mk-MK" sz="2200" dirty="0" smtClean="0"/>
              <a:t>НАПРАВЕТЕ ВАШЕТО ДЕТЕ ДА СЕ ЧУВСТВУВА КАКО ПОБЕДНИК,НАГРАДЕТЕ ГО ЗА ФЕР ПЛЕЈ И ВЛОЖЕНИОТ НАПОР</a:t>
            </a:r>
          </a:p>
          <a:p>
            <a:r>
              <a:rPr lang="mk-MK" sz="2200" dirty="0" smtClean="0"/>
              <a:t>НЕ ГИ НАВРЕДУВАЈТЕ ТРЕНЕРИТЕ, СУДИИТЕ ИЛИ РОДИТЕЛИТЕ ОД ПРОТИВНИЧКИОТ ТИМ</a:t>
            </a:r>
          </a:p>
          <a:p>
            <a:r>
              <a:rPr lang="mk-MK" sz="2200" dirty="0" smtClean="0"/>
              <a:t>ДОПУШТИТЕ ТРЕНЕРОТ ДА БИДЕ ТРЕНЕР</a:t>
            </a:r>
          </a:p>
          <a:p>
            <a:r>
              <a:rPr lang="mk-MK" sz="2200" dirty="0" smtClean="0"/>
              <a:t>АКО НЕ ПОБЕДИ, НЕ ГО КАЗНУВАЈТЕ</a:t>
            </a:r>
          </a:p>
          <a:p>
            <a:r>
              <a:rPr lang="mk-MK" sz="2200" dirty="0" smtClean="0"/>
              <a:t>НЕ ГО СПОРЕДУВАЈТЕ СО ДУГИТЕ ДЕЦА ОСОБЕНО НЕ СО ИСТО ГОДИШТЕ</a:t>
            </a:r>
            <a:endParaRPr lang="en-US" sz="2200" dirty="0" smtClean="0"/>
          </a:p>
          <a:p>
            <a:r>
              <a:rPr lang="mk-MK" sz="2200" dirty="0" smtClean="0"/>
              <a:t>НЕ СОЗДАВАЈТЕ ПРИТИСОК КАЈ ДЕТЕТО ЗА ВЛОЖЕНИТЕ ФИНАНСИИ</a:t>
            </a:r>
            <a:endParaRPr lang="mk-MK" sz="22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68760"/>
            <a:ext cx="129614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0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РОДИТЕЛИ НА НАТПРЕВАР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mk-MK" dirty="0" smtClean="0"/>
              <a:t>НЕ ДОВИКУВАЈТЕ ИНСТРУКЦИИ</a:t>
            </a:r>
          </a:p>
          <a:p>
            <a:r>
              <a:rPr lang="mk-MK" dirty="0" smtClean="0"/>
              <a:t>НЕ ГИ НАВРЕДУВАЈТЕ СУДИИТЕ</a:t>
            </a:r>
          </a:p>
          <a:p>
            <a:r>
              <a:rPr lang="mk-MK" dirty="0" smtClean="0"/>
              <a:t>НЕ ВИКАЈТЕ НА СПОРТИСТОТ НА ЈАВНО МЕСТО</a:t>
            </a:r>
          </a:p>
          <a:p>
            <a:r>
              <a:rPr lang="mk-MK" dirty="0" smtClean="0"/>
              <a:t>НЕ ВИКАЈТЕ НА ТРЕНЕРОТ</a:t>
            </a:r>
          </a:p>
          <a:p>
            <a:r>
              <a:rPr lang="mk-MK" dirty="0" smtClean="0"/>
              <a:t>НЕ ГИ НАВРЕДУВАЈТЕ СОИГРАЧИТЕ ИЛИ ПРОТИВНИЧКИТЕ ИГРАЧИ</a:t>
            </a:r>
          </a:p>
          <a:p>
            <a:r>
              <a:rPr lang="mk-MK" dirty="0" smtClean="0"/>
              <a:t>НЕ ГУБИТЕ КОНТРОЛА</a:t>
            </a:r>
          </a:p>
          <a:p>
            <a:r>
              <a:rPr lang="mk-MK" dirty="0" smtClean="0"/>
              <a:t>НЕ ДРЖИТЕ ПРЕДАВАЊА ПО НАТПРЕВАРИТЕ ОСОБЕНО ЗА ГРЕШКИТЕ</a:t>
            </a:r>
          </a:p>
          <a:p>
            <a:r>
              <a:rPr lang="mk-MK" dirty="0" smtClean="0"/>
              <a:t>НЕ ЗАБОРАВАЈТЕ ДА СЕ СМЕЕТЕ И ЗАБАВУВАТЕ</a:t>
            </a:r>
          </a:p>
          <a:p>
            <a:r>
              <a:rPr lang="mk-MK" dirty="0" smtClean="0"/>
              <a:t>НЕ ЗАБОРАВАЈТЕ ДЕКА ОВА Е САМО ИГРА</a:t>
            </a:r>
            <a:endParaRPr lang="mk-MK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189" y="5489848"/>
            <a:ext cx="172819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xAQEBAPDxAPDw8PEBAPDg8QDw8OEA8OFBQWFhQSFBQYHCggGBolHBQVITEhJSktLi4uFx8zODMsNygtLjcBCgoKDg0OGxAQGywkHyQsLCwsLCwsLCwsLCwsLCwsLCwsLCwsLCwtLCwsLCwsLCwsLCwtLCwsLCwsLCwsLCwsLP/AABEIAOEA4QMBEQACEQEDEQH/xAAcAAABBQEBAQAAAAAAAAAAAAAAAQIDBAUGBwj/xAA+EAACAQMBBQQGCAUEAwEAAAAAAQIDBBEFBhIhMVETQWFxIjJCgZGxBxRScqHB0fAjYoKS4TNDY7IkotIW/8QAGwEBAAIDAQEAAAAAAAAAAAAAAAEEAgMFBgf/xAA1EQEAAgECBAIIBQQCAwAAAAAAAQIDBBEFEiExQVETIjJhcYGh0UKRseHwFBXB8SNSBhYz/9oADAMBAAIRAxEAPwD3AAAAAAAAAAAAAAAAAAAAAAAAAAAAAAAAAAAAAAAAAAAAAAAAAAAAAAAAAAAAAAAAAAAAAAAAAAAAAAAAAAAAAAAAAAATIDXMBHUQDe2XUA7ZAL2qAcpgLvAKmAoAAAAAAAAAAAAAAAAAAAAAAmQEcgIp1kgKda/jHvImYiN5NlGrq3RN+SKt9dgr47/D+bNtcF58FWpqdR8oP3sqW4rEezSZ+M7fpu2xpfOVeWoXHdFfFmieLZfDHH5z9myNJX/silqdyvYT98jH+85Y74/rP2Zf0dJ/ESOv1Y+tSfmpZ+aMq8cr+Okx8/2ROgnwt9FmhtPD2t6H3o8F71kuY+Kaa/Tm2+LTbR5a+G/wa1rq0JrMZJrqmmX63reN6zEx7leazWdpjZfp3KfeZITxmA9MBQAAAAAAAAAAAAAAAAABGwIp1EgKFzfJcFxZje9aRvaUxWZ7KMpVJ+CKGTWWnpjj5y31xR+I6Gn9eJUtjved7zu2xaK9k8bOK7hGGsHPJVQj0RPo6wc0kdKPRGM1qmJkyVGPRGuaVZRaVepaRfcjVbFWWyLypXGmQfcitbT1bIySy6+kOL3qbcZdYtp/gRWt8c70tMM5tFo2tG5KWqXFBrtF2keqwpL8mdHDxXJTpljePOO/2VsmkpbrTp+jodL12FVcJcVzT4SXmjs4c+PNXek7/qo5MVsc7WhuUbhPvNzWnUgH5AAAAAAAAAAAAAAABrYEFeukgMqrcSm8R5df0K+bURTpHWWytN+spKFp3sozW155rN2+3SFpQSM9oqgydVI03zVqyisyr1LtIp31kQ21wzKvO+Kttc2xhQyvWaZ1rOMJv1xkf1jL0MD62Zxqz0RfrCZnGoiUejkkppk88SbSqV6afNIjmiU7MK9st178G4yjxTXBoxra2O3NSdpZ7RaNpjou6PtG4yVOtwlyjPlGXg+jO9o+I1y+pk6W+k/u5+fSTX1qdnaWd4pI6ikvRkBIgAAAAAAAAAAAAEbArXFZRQGTKTqv+X5lTPn29Wvf9G2lPGV6hQUUV6U27s5k6pUSMcmaKwmtZlQuLs5OfW7LNMKhVumzk5NXMytVx7Mq41q3jLdlWgpcsZzxMIpmvG8RLLmpCwqmUpJqUXyknlMr2m0d2yNpNczDnZ7GuQ55TsrXeo0qWO1qRg33N8fgb8ePJf2Y3Yzasd5S293Got6nNTX8ryTMZKTtJE1lKq7JrmmE8m5zrm2M7HkV67yT6ZPIw7+gnkzrk6k1WdB12VGSp1W3FvEJv2f5X4eJ6Ph+v5tseSfhP+JczU6X8VI+MfZ6FYXikkdpzmlFgPQAAAAAAAAAAjAhqzwgMa4qOpLdXJc/0K+ozckbR3lspXed5XrekooqUrt1bJkVq2DTnzxSGdKbsq5ujz+p1m67jxKE6jZyL5ZtKzFYhyO1msyy7elJxwv4s1z+4jv8F4dGb/lydlPVZ+T1a93Aaglx7/F8WevpWtI2rGzlzMz3dB9GGtSjdKxqSbo3KkqSbbVOvGLkt3omovhyzjqzlcU0FMtJyRG0+Pvjz+MT4+W6zp89qzs9FksZXTgzwto2naXbid43Vr+57KlOq+O5FtLx7jZgpz3ivmXty13ed1Zubc5tynLjJvjz7j6LpdNXBjitY6+Lz2TJOS28qUNSq21RVaMt2SeWuO7NdJLvX4jU6XFqK8uSPhPjHwkx5bY53r+Xg9K0nUYXltC6p8N7MasO+nVXrR/fVdTxOv0dsF9p/wB+U/P6S7mnzxkjomyUFo2TJTCtWhk2VsTDHvKHMu47tNqtfZTW3GSoVHxX+m88ZRXsvxXy8j1HD9X6SOS3fw97j6vByzzx28XollcbyR01JeiwHAAAAAAAAAMkwMnUrjHBc3yMb3ilZtPgmsbzsbY0cL98zlxM3tzWWZjaNoWatRJGGbNFIK13ZF3c5POavVTMr+LHsoylk5FrTK1EbIbqsoQnN+xFy+BNK81ojzRado3eXV62d6bfGbcn4tn0rS4YxYa0jycDLbmtMsLUKxYYF2TruOoWTXNXVBfGaT/Bs15o3x2j3Jr3e5XscVJ/eZ851cbZ7fF6HD7EMHap/wDi1P6c/E38MiJ1VPiw1H/zlwVxXSyfQ3AYd7cZA6j6I9SxdV7OT9G6pOcF3dtSWeHi4Z/sOZxTTxlxb/L7fVZ0uTku7+R4V6ExkpMkTDJRuqZvpZhaGHdQcWpReJRaafRrkzo4Mk1mJjurXrExtLvtk9Y7WEX3r0ZrpNc/19563BmjLSLR/JcLLjnHbZ2VGeUbmtOgFAAAAAAEYFa5qYQGEpb9RvpwRzdbk3tGOPjKxhrtHM04cEad+WGW28s6+uO44eu1PguYcbMlLJwLWm07rsRsEYpZ20Tf1Wtj7H5lnSR/zV+LXl9mXj1W/wApce5H0x59lXFfIGrsBS7TVbCHPNxGb+7BSm3/AOhqzTtjlMd3uNzLM5vrJnzfUW58tp98vRY42rEMjaGjv2tZd+62vM3aG/JnrbylGaN6TDxqrfNrn3H0d51Rq1sgbn0cVWtXsGu+tKPulSqRf4M06iN8cwypO1nsVwsTkv5pfM+d5Y2yWj3y9NT2YQsxZwjZLJDVWTZWUSyL2nzLmKzReEWz186Fwk3iNXEX4T9l/l70d7huflvyT2n9XN1mPevN5PWdKud6KO65jWiwHAAAAAADZAZOrV8JkTMRG8kRuoafH9+J5/n57zafFf5eWNly5q4RhqMvLVOOu8sSvUyzy2fJz2dGldkZXZlAiuqKqQnTftxaNuK3LaJhjaN4fP2pW86FWpQqJqVKcoce+K9V+TWH7z6VgzVzYq5K+Mf7efvSaWmsqbkbmL0D6FtO3ryteSXo2dCSi/8AmrZhHD67qqfEo8RzeiwTP8/m7dgpzXiHprZ87eggypDeTj9pOPxRnSdpRMdHgmvWjt7mtRefRqScfGEnvR/B49x9G0eaM2Ct/d1+MdHn81OTJMKGSy1O0+iHTpVdShcY/hWVOpXqPu3pQlTpx825N/0Mq6zLGPFMy2Yqza8RD0+pLLb6tv4nz2080zL0sRtGyNhlBjMkopGUDPvIljHLXaHPXyxy4NcU+j6nSw22mJhWvHm9M2S1HtKcJ/aim/CXJr45PV4789Yt5uFevLaauzoyyjNimQAAAAABFUfADm9Yq5kl4lPXX5cE+/p/Pk24I3vCW05HEpZdtCK/qnP12Xo3Yasxs4S6XIAQAmEMHajY+11HE5zdvcxW7GvGO+pR7o1IZWVl+D8Tu8M4pOnnlmek+E9t/OPKfopajT8/WHFV/olv08U61lVh9vtZ0uH3XF/M9Pj4lgvG+/1j7udbBeJ7PQtmtDp6bZxtYSVSrOXbXdWOd2dZpLEc8d2KSS8s82zznGeIVzT6PHO8eLo6PTzX1rLrPPr5rMoS5XbPYh6hKNe2nShcRW5ONWThGrDmvSw8NNv4vwPScG18Yt8dvZnr74n7S52twTb1o7sGx+ia5bTuru1t4J8ezcrio1/KsRWfed3JxPBSN5lQrpslvB32mafb2Vv9Vs4yUG96tVm81K9TlvSfyS4I8zxHic6n1K+z+rq6XSei9a3crOQvGMyZI5GUCOTMoFO55G6jG3ZgahEv4pVrN/YC74Sp/YnleUuPzyel0F98W3k5GrrtffzeqWU8peRdVVxAKAAAAwILh8AOS1Cpmqkcji19q0r5zM/l/tb0kdZldt3wOTWei1MKd9PicnW23lawx0VTnt4IC5AMgIAEhoCMlJCUmskNbJSYyUmSZlAZJkwyRSZnAikzKBWr8jbTuxswtQL2JWul2Nr7tzKP2oJ/2yX/ANM7/D56zDmayOkS9j0qeYo6ii1YgKAAACMCtdvgBxl5P+N7jgcZt69I90/rC/o49WzRoy4HMi3RamFK7lxOTqp3ss4uyFFRtLkILkBADICMJISECSMkNbJDGyUmsySjkyYTCOTMoSjkzOBDJmUQK9Z8DbXuxlhX75l7ErXQ7NTxeR8YyXyf5Hb0Ht/JztV7D2rRJeijrue2ogOAAAAYFS85MDh9Qliv7vzPOcc6XpPun9XS0Ps2aNvPgcmtui1MK10+JztR7Sxj7IcldsLkILkbAyAmQEyAEpIA1slJrZIYyUmtmQjkzKEo5MyhKKTMoEM2ZxCFavLgzbWOrGWFfy5l/FCteUOzXG8h4Rm/kdrQR6/yc/Vey9r0L1V7jque3YgOAAABGBWulwYHB64t2rF+a+RwePU3pS3vn/Euhw+eto+C1Z1co87ju6Nqi45lbUR1Z07IUyu2FAAAgGSQgCZARskI2SyMbJDWyUGNmTKEcmZQlFJmUCKbM4hCCbM4Qq3MuBupHVjaXP38+Z0MUKt5S7Gw3rqUvswx75SX6M7Whr1mXO1U9Ih7ZoscRR0VJsxAcAAACMCGuuAHD7UUsel0kmc7iuLn01vdtP8APzWtHblyx7+inYVuR4n2bO3tvC7VeRl6xuVRZKzYMhBckAyEkyShFXuYU1mpOMPvNL8DOmO152rCJtEd2Nd7V2sOCk5vpHB0MPCdRk7VaL6vHXvLPqbZr2KL97L9P/H8s97QrzxGnhBn/wCyffRXx/ybP/Xb/wDaP58kf3KvlJ0ds6ftUpLyeTXb/wAfzR2mGUcRx+MSs0drbSXCUnT+9wX4lbJwfU0/Dv8ADq3V1uGfH8+jUt7unUWadSE/KSKN8F6TtaNlquStuxZ8DHaWaKbMogQzkZxCEE2ZxCFG9qcCxjhrvLnb6pzOjiqqXlv/AEfW2XOpj1pqK8o/5bO5pK7U383M1M72iHselwxFFpXacQFAAAAAjqIDmNorbejLxTMb0i9ZrPaen5prblmJjwchZ1Gnh802n5o8BqcU0vNZ7xL0eO0WiJjxa9OplFaJ6bSzmDWzVMMhkJAQzNU163t0+0mt5ezF/N8i3p9FlzTtWGnJmpSN5lxuq7d1Z5VFdnHj6T4PHnz+R6HTcBrHXLPy/n7udl4h/wBFXS9D1LUMTp06kqUuLr1JKjQS670uM191SOvXFptPHSI6fNTnJkyOpsvo9pQ43V7l99O2p9/Tfnn/AKlPNxnBTpE7/VuposluuzWp7OaZD/Zr1cd8681n3RwUL8f8o/RZjh3nJ0tF018PqbXiq9bP/Y1Rx6/l+n2Z/wBujzVquy+ly/2rim+sa8nj3Sybq8enxj6QxnhvvZd39H9pP/Qva1KXcq9KNWPlmO6y1j43jnv/AJj7tNuH3js53UtjNRtP4lFdtBce1tJtyXjKn63wUi9Gp02eNr7fPrH5/wClf0WXHPq/QzSNuatN7lzHtYJ7rkuFSD7049fLHkUtTwalo5sM7e6e3ylZw6+1Z2yR8/H8naWd5SuIKrbzVSL5petHwa/bPP5dNfFbltG0+X87urTLW8bxPQ2TNUQ2IKkjOsIlkX9XmXMVWi8uevKh0cdVW0vTdiNO7OnTjjil6X3m8v8AFs7uOvLWIcm9ua0y9KtIYSM2K0gFAAAAAbIDL1ShvRYHnmp0nSqt90vmeb4zptrRljtPf4/6dXQ5d68k+H6LFtWPNXrs6cTvC1vZNaVLU9Uo20d6rJLhlRystdfBG/BpsmadqQwvkrSN5eea/t7Uqb0Lf0Ifa5ZXzf4LzPTaPglabWyuVn18z0oq7PbJ3+pPtYrco543dw3Cljv3Fzn/AErHijsTfDp6+X88VLa+SfN6Nouyen2OJbrvrhYfa11HsoP/AI6S4LzeX4nB1fHPw4uv6feXQw8Pmet2zc3tSp60njouCXuOBm1OXN7c/LwdGmGlPZhWyaG0jYTsRslJjZOwbJmQSFeUXmLa8u82Uvak71ljasW7szXtEtb9ZrR7G49m5pJJvHJTXKS8/wADr6TiWTH0+nh+3yUc+jrb+df3ecX1je6RXUs7ufUqxy6FeK4pNdfDn0fed6LYNdTlmOseHjHvifL+S5u2XTW5o7fSfi7XQtoaV9HHClcpelTbwp9XF9/7zg4Wr0FsNuvbwnw+flLqafU1yR0/L7ecJbue7lPg1zRUrTqsTaGBf1+ZfxUVr2Q6HaOvcRWMxg9+Xmn6K+PyOppce9t/JRz32r8XtOzlphI6ig6qlHgBKAAAAAAIwIK8MoDjNpdO3k8c+5+Jpz4YzY5pPi2Ysk47xaHLW1dp4fBrgzxOow2paa27w7+O8WiJhp0quSjarfHVzW1exFxqFenVo17eNLdUZxrTlF05J+skk97hhe7xPS8H1eLFimLbb+e7k67De942aeh7EadZYnNPULmLyp1Vu28JdY0stP8Aqz7jLV8brHTH1/RGHh9p636N+5vJ1PWfBerFcIpdEjz2fU5M073n5eDp48NMcbVhBkrtuxGwbG5JSRsBrZlsGtkiOUiYgRykZxAilIyiESbUnCcJUa0FVozWJQlxx5FrFmtSY93bzj4NWTHFnC6xsTc0p9tp6q3NPezDslvV6LfdjnJePx6nptLq656cmSI+PhP2n+Q42fBOK3NT94+7p9ppOn2Mam6q6t6X1lRaajWx6S4HNz4qRk2quYslppvZyNzVy+vRLvNuOjG0u92K0VwinJelJ70/vdPd+p2sWPkrs5mW/Nbd6lptvuxRta2lFAOAAAAAAABjQGbqVrvJ8APO9e0905b8V95eHU5XEtF6WvpKx60fWPvC7pM/JPJbsp21yeVyY3ZrZo062SvarbEpt41zDIZGwTIQRyJ2CbxOwa2A1yJ2DJSMogRykZRAilIyiEIpyM4hCvVqYNlasZlnV9QlD1JSi/5ZNfIuYqzHZovMT3YN5cuTbbbb5tvLZdpRWtZpbLaQ601VkvRT/hrq/tfodXS4dvWn5KOfL+GHr+g6dupcC6qumpQwBMgAAAAAAAAEYEdSGQMDWNOUk+AHnuq6fKjJyinu8crocXiGg33yY4+Mf5dHS6r8F/l9kVvd+J52+N062X6VyV7Y26LJ41cmuastzt4bJI2Ng1yJ2Qa5E7BjkTsGSkZRAjlIyiEIpzM4hEyqVrhI21puwmzLu7wtY8TTa7HurnJdpj2V7WWdE0iVxJSkn2Sf97/Q6Wn0+/rW7KebNy9I7vV9n9IUUuHT9o6Ck7K1oKKAtJAOAAAAAAAAAAEaAhrU8oDntX0pST4AcDq2jzptygvOPL4HL1fD4yetTpPl5/Zdwaua+rfszKV208PKa5pnAyYJrO0w6dckTG8LtK88SvbE2xdYjdGqcbZFkiuUY+jTzF7dDklO8GushyybmusjKKSbop3CMopLHmhWq3aNtccsZupV7031xNc3ZlzelmmJptdm1rhv38F1LVMbTazW0XZ6dVqVVYj3Q7397p5HSw6bbrb8lPLn8KvTdD0RRxw5eGC6qOws7VRS4AXooBwAAAAAAAAAAAACNAQ1aWQMfUdLUlyA4zWdnE8tJp9zXBmnLgx5Y2tHz8WzHltSekuVurGrSfJyXVc/gcjPw29etOsfV0MesrPS3RWjeHOth26StxdLG98TXOJlznq98SPRJ5yO98SfRHOjlfExiRzoKl6bIxMZuqVb3xN1cTCbqda7N1cbXNktppletyi4x+1Lh8FzLuPS2t1norXz1r73X6FsootSacpfalz93Qv48VadlS+W1u7u9K0RRxwNrW6S2tlFAW4oBwAAAAAAAAAAAAAAAI0AyUMgU7izUlyAxL7RFLuA5nUtl4y5xT8f8mF8dL+1G7Kt7V9mXPXey8l6rkvdvIq30GKe3RYrq7x36s2roddct1+e9H9TRPDp8JbY1keMKstMuV7K/uMP7ff3Mv6qhj0y5fsr+4mNBdH9VU+Gg3Eubiv7n+RsroZ8ZhhOqjyldttkpS9eUn4Jbq/M310dI7tc6m09odBpuyUYtNQSfXi38WWK4617Q0Wva3eXUafs+ljgZsXQWmmxj3AaVOkkBKkA4AAAAAAAAAAAAAAAAAAAGtAMlTAgqWqfcBTraXF9wFOrokX3ICtLQI9F8AEWgR6L4AS09Cj0QFyjpEV3AXaVjFdwFmFFLuAlUQFwAoAAAAAAAAAAAAAAAAAAAAAAAJgBN0BHEA3ADcQBuALugLgBcAAAAAAAAAAAAAAAAAAAAAAAAAAAAA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k-MK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165" y="1052737"/>
            <a:ext cx="194421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7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ТИП НА РОДИТЕЛ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r>
              <a:rPr lang="mk-MK" dirty="0" smtClean="0"/>
              <a:t>ПОЗИТИВНИ,РЕАЛНИ И ПОТТИКНУВАЧКИ РОДИТЕЛИ-ОПТИМАЛНА  ВКЛУЧЕНОСТ</a:t>
            </a:r>
          </a:p>
          <a:p>
            <a:endParaRPr lang="mk-MK" dirty="0" smtClean="0"/>
          </a:p>
          <a:p>
            <a:r>
              <a:rPr lang="mk-MK" dirty="0" smtClean="0"/>
              <a:t>НЕЗАИНТЕРЕСИРАНИ РОДИТЕЛИ-Недоволна вклученост-немаат време,пари </a:t>
            </a:r>
          </a:p>
          <a:p>
            <a:endParaRPr lang="mk-MK" dirty="0" smtClean="0"/>
          </a:p>
          <a:p>
            <a:r>
              <a:rPr lang="mk-MK" dirty="0" smtClean="0"/>
              <a:t>НЕИНФОРМИРАНИ РОДИТЕЛИ-недоволна вклученост-бегаат од притисок,стрес</a:t>
            </a:r>
          </a:p>
          <a:p>
            <a:endParaRPr lang="mk-MK" dirty="0" smtClean="0"/>
          </a:p>
          <a:p>
            <a:r>
              <a:rPr lang="mk-MK" dirty="0" smtClean="0"/>
              <a:t>НЕРВОЗНИ РОДИТЕЛИ-губат контрола</a:t>
            </a:r>
          </a:p>
          <a:p>
            <a:endParaRPr lang="mk-MK" dirty="0" smtClean="0"/>
          </a:p>
          <a:p>
            <a:r>
              <a:rPr lang="mk-MK" dirty="0" smtClean="0"/>
              <a:t>ФАНАТИЧНИ РОДИТЕЛИ или ТРЕНЕРИ ОД ЛИНИЈА-нивното дете да биде спортски херој</a:t>
            </a:r>
            <a:endParaRPr lang="mk-MK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710" y="2924944"/>
            <a:ext cx="1640318" cy="82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710" y="4365104"/>
            <a:ext cx="164031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710" y="1916832"/>
            <a:ext cx="164031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50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ФАНАТИЧНИ РОДИТЕЛИ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mk-MK" dirty="0" smtClean="0"/>
              <a:t>НЕКОИ РОДИТЕЛИ ПОТПОЛНО ЈА ПРЕВЗЕМААТ КОНТРОЛАТА НАД СПОРТСКИОТ ЖИВОТ НА ДЕТЕТО И ПОЧНУВААТ ДА ГО ЖИВЕАТ СВОЈОТ ЖИВОТ НИЗ НЕГОВИОТ СПОРТ</a:t>
            </a:r>
          </a:p>
          <a:p>
            <a:r>
              <a:rPr lang="mk-MK" dirty="0" smtClean="0"/>
              <a:t>УСПЕХОТ ИЛИ НЕУСПЕХОТ НА ДЕТЕТО ГО ДОЖИВУВААТ КАКО СВОЈ ЛИЧЕН</a:t>
            </a:r>
          </a:p>
          <a:p>
            <a:r>
              <a:rPr lang="mk-MK" dirty="0" smtClean="0"/>
              <a:t>ДЕТЕТО Е НЕСРЕКНО,ИМА НЕСОНИЦА,ВОЗНЕМИРЕНО,ПЛАШЛИВО,БРЗО СОГОРУВА И ГО НАПУШТА СПОРТОТ.</a:t>
            </a:r>
          </a:p>
          <a:p>
            <a:endParaRPr lang="mk-MK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8" y="12215"/>
            <a:ext cx="1475656" cy="168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72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124744"/>
          </a:xfrm>
        </p:spPr>
        <p:txBody>
          <a:bodyPr>
            <a:normAutofit fontScale="90000"/>
          </a:bodyPr>
          <a:lstStyle/>
          <a:p>
            <a:r>
              <a:rPr lang="mk-MK" dirty="0" smtClean="0"/>
              <a:t> СПОРТИСТИ</a:t>
            </a:r>
            <a:br>
              <a:rPr lang="mk-MK" dirty="0" smtClean="0"/>
            </a:br>
            <a:r>
              <a:rPr lang="mk-MK" dirty="0" smtClean="0"/>
              <a:t>физичка,техничка,тактичка,психолошка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60535"/>
            <a:ext cx="8229600" cy="5688631"/>
          </a:xfrm>
        </p:spPr>
        <p:txBody>
          <a:bodyPr>
            <a:noAutofit/>
          </a:bodyPr>
          <a:lstStyle/>
          <a:p>
            <a:endParaRPr lang="mk-MK" sz="2000" dirty="0" smtClean="0">
              <a:latin typeface="Macedonian Tms" pitchFamily="18" charset="0"/>
            </a:endParaRPr>
          </a:p>
          <a:p>
            <a:r>
              <a:rPr lang="en-US" sz="2000" dirty="0" smtClean="0">
                <a:latin typeface="Macedonian Tms" pitchFamily="18" charset="0"/>
              </a:rPr>
              <a:t>P</a:t>
            </a:r>
            <a:r>
              <a:rPr lang="mk-MK" sz="2000" dirty="0" smtClean="0">
                <a:latin typeface="Macedonian Tms" pitchFamily="18" charset="0"/>
              </a:rPr>
              <a:t>СИХОЛОШКАТА ПОДГОТОВКА Е ЗА ЗДРАВИ ЛИЧНОСТ И Е ПРОЦЕС</a:t>
            </a:r>
          </a:p>
          <a:p>
            <a:pPr>
              <a:buFont typeface="Arial" charset="0"/>
              <a:buChar char="•"/>
            </a:pPr>
            <a:r>
              <a:rPr lang="mk-MK" sz="2000" dirty="0" smtClean="0">
                <a:latin typeface="Macedonian Tms" pitchFamily="18" charset="0"/>
              </a:rPr>
              <a:t>ЗАВИСИ ОД ВОЗРАСТА НА СПОРТИСТОТ</a:t>
            </a:r>
          </a:p>
          <a:p>
            <a:pPr>
              <a:buFont typeface="Arial" charset="0"/>
              <a:buChar char="•"/>
            </a:pPr>
            <a:endParaRPr lang="mk-MK" sz="2000" dirty="0" smtClean="0">
              <a:latin typeface="Macedonian Tms" pitchFamily="18" charset="0"/>
            </a:endParaRPr>
          </a:p>
          <a:p>
            <a:pPr marL="0" indent="0">
              <a:buNone/>
            </a:pPr>
            <a:r>
              <a:rPr lang="mk-MK" sz="2000" dirty="0" smtClean="0">
                <a:latin typeface="Macedonian Tms" pitchFamily="18" charset="0"/>
              </a:rPr>
              <a:t>-  ДЕТСТВО ДО 10 ГОДИНИ-ИГРА(ЉУБОВ) И ТЕХНИКА</a:t>
            </a:r>
          </a:p>
          <a:p>
            <a:pPr marL="0" indent="0">
              <a:buNone/>
            </a:pPr>
            <a:r>
              <a:rPr lang="mk-MK" sz="2000" dirty="0" smtClean="0">
                <a:latin typeface="Macedonian Tms" pitchFamily="18" charset="0"/>
              </a:rPr>
              <a:t>-  </a:t>
            </a:r>
            <a:r>
              <a:rPr lang="en-US" sz="2000" dirty="0" smtClean="0">
                <a:latin typeface="Macedonian Tms" pitchFamily="18" charset="0"/>
              </a:rPr>
              <a:t>RANA ADOLESCENCIJA 10-14</a:t>
            </a:r>
            <a:r>
              <a:rPr lang="mk-MK" sz="2000" dirty="0" smtClean="0">
                <a:latin typeface="Macedonian Tms" pitchFamily="18" charset="0"/>
              </a:rPr>
              <a:t> </a:t>
            </a:r>
            <a:r>
              <a:rPr lang="en-US" sz="2000" dirty="0" smtClean="0">
                <a:latin typeface="Macedonian Tms" pitchFamily="18" charset="0"/>
              </a:rPr>
              <a:t>GOD.</a:t>
            </a:r>
            <a:r>
              <a:rPr lang="mk-MK" sz="2000" dirty="0" smtClean="0">
                <a:latin typeface="Macedonian Tms" pitchFamily="18" charset="0"/>
              </a:rPr>
              <a:t>-ПСИХ.БАЗА</a:t>
            </a:r>
          </a:p>
          <a:p>
            <a:pPr marL="0" indent="0">
              <a:buNone/>
            </a:pPr>
            <a:r>
              <a:rPr lang="mk-MK" sz="2000" dirty="0">
                <a:latin typeface="Macedonian Tms" pitchFamily="18" charset="0"/>
              </a:rPr>
              <a:t>-</a:t>
            </a:r>
            <a:r>
              <a:rPr lang="en-US" sz="2000" dirty="0" smtClean="0">
                <a:latin typeface="Macedonian Tms" pitchFamily="18" charset="0"/>
              </a:rPr>
              <a:t> </a:t>
            </a:r>
            <a:r>
              <a:rPr lang="mk-MK" sz="2000" dirty="0" smtClean="0">
                <a:latin typeface="Macedonian Tms" pitchFamily="18" charset="0"/>
              </a:rPr>
              <a:t> </a:t>
            </a:r>
            <a:r>
              <a:rPr lang="en-US" sz="2000" dirty="0" smtClean="0">
                <a:latin typeface="Macedonian Tms" pitchFamily="18" charset="0"/>
              </a:rPr>
              <a:t>SREDNA 15-19</a:t>
            </a:r>
            <a:r>
              <a:rPr lang="mk-MK" sz="2000" dirty="0" smtClean="0">
                <a:latin typeface="Macedonian Tms" pitchFamily="18" charset="0"/>
              </a:rPr>
              <a:t> </a:t>
            </a:r>
            <a:r>
              <a:rPr lang="en-US" sz="2000" dirty="0" smtClean="0">
                <a:latin typeface="Macedonian Tms" pitchFamily="18" charset="0"/>
              </a:rPr>
              <a:t>GOD.</a:t>
            </a:r>
            <a:r>
              <a:rPr lang="mk-MK" sz="2000" dirty="0" smtClean="0">
                <a:latin typeface="Macedonian Tms" pitchFamily="18" charset="0"/>
              </a:rPr>
              <a:t>-АВТОРИТЕТИ,ВРСНИЦИ</a:t>
            </a:r>
          </a:p>
          <a:p>
            <a:pPr marL="0" indent="0">
              <a:buNone/>
            </a:pPr>
            <a:r>
              <a:rPr lang="en-US" sz="2000" dirty="0" smtClean="0">
                <a:latin typeface="Macedonian Tms" pitchFamily="18" charset="0"/>
              </a:rPr>
              <a:t> </a:t>
            </a:r>
            <a:r>
              <a:rPr lang="mk-MK" sz="2000" dirty="0" smtClean="0">
                <a:latin typeface="Macedonian Tms" pitchFamily="18" charset="0"/>
              </a:rPr>
              <a:t>- </a:t>
            </a:r>
            <a:r>
              <a:rPr lang="en-US" sz="2000" dirty="0" smtClean="0">
                <a:latin typeface="Macedonian Tms" pitchFamily="18" charset="0"/>
              </a:rPr>
              <a:t>DOCNA</a:t>
            </a:r>
            <a:r>
              <a:rPr lang="mk-MK" sz="2000" dirty="0" smtClean="0">
                <a:latin typeface="Macedonian Tms" pitchFamily="18" charset="0"/>
              </a:rPr>
              <a:t> </a:t>
            </a:r>
            <a:r>
              <a:rPr lang="en-US" sz="2000" dirty="0" smtClean="0">
                <a:latin typeface="Macedonian Tms" pitchFamily="18" charset="0"/>
              </a:rPr>
              <a:t>ADOLESCENCIJA 20-24 </a:t>
            </a:r>
            <a:r>
              <a:rPr lang="mk-MK" sz="2000" dirty="0" smtClean="0">
                <a:latin typeface="Macedonian Tms" pitchFamily="18" charset="0"/>
              </a:rPr>
              <a:t>И</a:t>
            </a:r>
            <a:r>
              <a:rPr lang="en-US" sz="2000" dirty="0" smtClean="0">
                <a:latin typeface="Macedonian Tms" pitchFamily="18" charset="0"/>
              </a:rPr>
              <a:t> ZRELOST NAD 25GOD.</a:t>
            </a:r>
          </a:p>
          <a:p>
            <a:pPr marL="0" indent="0">
              <a:buNone/>
            </a:pPr>
            <a:endParaRPr lang="en-US" sz="2000" dirty="0" smtClean="0">
              <a:latin typeface="Macedonian Tms" pitchFamily="18" charset="0"/>
            </a:endParaRPr>
          </a:p>
          <a:p>
            <a:r>
              <a:rPr lang="en-US" sz="2000" dirty="0" smtClean="0">
                <a:latin typeface="Macedonian Tms" pitchFamily="18" charset="0"/>
              </a:rPr>
              <a:t> KADE SE NAO</a:t>
            </a:r>
            <a:r>
              <a:rPr lang="mk-MK" sz="2000" dirty="0" smtClean="0">
                <a:latin typeface="Macedonian Tms" pitchFamily="18" charset="0"/>
              </a:rPr>
              <a:t>Ѓ</a:t>
            </a:r>
            <a:r>
              <a:rPr lang="en-US" sz="2000" dirty="0" smtClean="0">
                <a:latin typeface="Macedonian Tms" pitchFamily="18" charset="0"/>
              </a:rPr>
              <a:t>A PSIHI</a:t>
            </a:r>
            <a:r>
              <a:rPr lang="mk-MK" sz="2000" dirty="0" smtClean="0">
                <a:latin typeface="Macedonian Tms" pitchFamily="18" charset="0"/>
              </a:rPr>
              <a:t>Ч</a:t>
            </a:r>
            <a:r>
              <a:rPr lang="en-US" sz="2000" dirty="0" smtClean="0">
                <a:latin typeface="Macedonian Tms" pitchFamily="18" charset="0"/>
              </a:rPr>
              <a:t>KIOT </a:t>
            </a:r>
          </a:p>
          <a:p>
            <a:r>
              <a:rPr lang="mk-MK" sz="2000" dirty="0" smtClean="0">
                <a:latin typeface="Macedonian Tms" pitchFamily="18" charset="0"/>
              </a:rPr>
              <a:t>Ж</a:t>
            </a:r>
            <a:r>
              <a:rPr lang="en-US" sz="2000" dirty="0" smtClean="0">
                <a:latin typeface="Macedonian Tms" pitchFamily="18" charset="0"/>
              </a:rPr>
              <a:t>IVOT NA </a:t>
            </a:r>
            <a:r>
              <a:rPr lang="mk-MK" sz="2000" dirty="0" smtClean="0">
                <a:latin typeface="Macedonian Tms" pitchFamily="18" charset="0"/>
              </a:rPr>
              <a:t>Ч</a:t>
            </a:r>
            <a:r>
              <a:rPr lang="en-US" sz="2000" dirty="0" smtClean="0">
                <a:latin typeface="Macedonian Tms" pitchFamily="18" charset="0"/>
              </a:rPr>
              <a:t>OVEKOT, </a:t>
            </a:r>
          </a:p>
          <a:p>
            <a:r>
              <a:rPr lang="en-US" sz="2000" dirty="0" smtClean="0">
                <a:latin typeface="Macedonian Tms" pitchFamily="18" charset="0"/>
              </a:rPr>
              <a:t>KOJ E ODGOVOREN?</a:t>
            </a:r>
            <a:endParaRPr lang="mk-MK" sz="2000" dirty="0" smtClean="0">
              <a:latin typeface="Macedonian Tms" pitchFamily="18" charset="0"/>
            </a:endParaRPr>
          </a:p>
          <a:p>
            <a:endParaRPr lang="en-US" sz="2400" dirty="0" smtClean="0">
              <a:latin typeface="Macedonian Tms" pitchFamily="18" charset="0"/>
            </a:endParaRPr>
          </a:p>
          <a:p>
            <a:r>
              <a:rPr lang="en-US" sz="2000" dirty="0" smtClean="0">
                <a:latin typeface="Macedonian Tms" pitchFamily="18" charset="0"/>
              </a:rPr>
              <a:t>MOZOKOT,RECEPTORITE I </a:t>
            </a:r>
          </a:p>
          <a:p>
            <a:r>
              <a:rPr lang="en-US" sz="2000" dirty="0" smtClean="0">
                <a:latin typeface="Macedonian Tms" pitchFamily="18" charset="0"/>
              </a:rPr>
              <a:t>EFEKTORITE </a:t>
            </a:r>
            <a:endParaRPr lang="mk-MK" sz="2000" dirty="0" smtClean="0">
              <a:latin typeface="Macedonian Tms" pitchFamily="18" charset="0"/>
            </a:endParaRPr>
          </a:p>
          <a:p>
            <a:endParaRPr lang="en-US" sz="2000" dirty="0" smtClean="0">
              <a:latin typeface="Macedonian Tm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98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6178698"/>
          </a:xfrm>
        </p:spPr>
        <p:txBody>
          <a:bodyPr>
            <a:normAutofit fontScale="90000"/>
          </a:bodyPr>
          <a:lstStyle/>
          <a:p>
            <a:pPr algn="just"/>
            <a:r>
              <a:rPr lang="mk-MK" dirty="0" smtClean="0"/>
              <a:t>СПОРТОТ Е ИНТЕЛЕКТУАЛЕН ПРОЦЕС</a:t>
            </a:r>
            <a:br>
              <a:rPr lang="mk-MK" dirty="0" smtClean="0"/>
            </a:br>
            <a:r>
              <a:rPr lang="mk-MK" dirty="0" smtClean="0"/>
              <a:t>Мозокот основа за сите спортски активности</a:t>
            </a:r>
            <a:br>
              <a:rPr lang="mk-MK" dirty="0" smtClean="0"/>
            </a:br>
            <a:r>
              <a:rPr lang="mk-MK" dirty="0" smtClean="0"/>
              <a:t>ТРЕНЕРОТ ДА ИМА ПОЗНАВАЊЕ ЗА БИОПСИХОЛОШКИОТ,СОЦИЈАЛНИОТ,МОТОРИЧКИОТ РАЗВОЈ И ВОЗРАСТА НА СПОРТИСТОТ ЗА ДА МОЖЕ ДА ГО ПРОГРАМИРА ТРЕНИНГОТ, НО И ДА ВОДИ ГРИЖА ЗА ЗДРАВЈЕТО НА СПОРТИСТОТ.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2400" y="5877272"/>
            <a:ext cx="514400" cy="432048"/>
          </a:xfrm>
        </p:spPr>
        <p:txBody>
          <a:bodyPr>
            <a:normAutofit/>
          </a:bodyPr>
          <a:lstStyle/>
          <a:p>
            <a:pPr marL="3657600" lvl="8" indent="0">
              <a:buNone/>
            </a:pPr>
            <a:r>
              <a:rPr lang="mk-MK" dirty="0" smtClean="0"/>
              <a:t> 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423774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sz="3600" dirty="0" smtClean="0"/>
              <a:t>СПОРТИСТОТ И ПСИХОЛОШКАТА ПОДГОТОВКА</a:t>
            </a:r>
            <a:endParaRPr lang="mk-MK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8424936" cy="583264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mk-MK" sz="2800" dirty="0" smtClean="0"/>
              <a:t>*  ИНТЕЛЕКТУАЛНИ СПОСОБНОСТИ</a:t>
            </a:r>
          </a:p>
          <a:p>
            <a:pPr algn="just">
              <a:buFontTx/>
              <a:buChar char="-"/>
            </a:pPr>
            <a:r>
              <a:rPr lang="mk-MK" sz="2400" dirty="0" smtClean="0"/>
              <a:t>Општа и ФУДБАЛСКА интелигенција</a:t>
            </a:r>
          </a:p>
          <a:p>
            <a:pPr algn="just">
              <a:buFontTx/>
              <a:buChar char="-"/>
            </a:pPr>
            <a:endParaRPr lang="mk-MK" sz="2400" dirty="0"/>
          </a:p>
          <a:p>
            <a:pPr marL="0" indent="0" algn="just">
              <a:buNone/>
            </a:pPr>
            <a:r>
              <a:rPr lang="mk-MK" sz="2400" dirty="0" smtClean="0"/>
              <a:t>*    </a:t>
            </a:r>
            <a:r>
              <a:rPr lang="mk-MK" sz="2800" dirty="0" smtClean="0"/>
              <a:t>ОСОБИНИ НА ЛИЧНОСТА</a:t>
            </a:r>
            <a:r>
              <a:rPr lang="mk-MK" sz="2400" dirty="0" smtClean="0"/>
              <a:t>- карактер, темперамент</a:t>
            </a:r>
          </a:p>
          <a:p>
            <a:pPr algn="just">
              <a:buFontTx/>
              <a:buChar char="-"/>
            </a:pPr>
            <a:r>
              <a:rPr lang="mk-MK" sz="2400" dirty="0" smtClean="0">
                <a:latin typeface="Macedonian Tms" pitchFamily="18" charset="0"/>
              </a:rPr>
              <a:t>Поставување на цели, </a:t>
            </a:r>
            <a:r>
              <a:rPr lang="mk-MK" sz="2400" dirty="0">
                <a:latin typeface="Macedonian Tms" pitchFamily="18" charset="0"/>
              </a:rPr>
              <a:t>е</a:t>
            </a:r>
            <a:r>
              <a:rPr lang="en-US" sz="2400" dirty="0" err="1" smtClean="0">
                <a:latin typeface="Macedonian Tms" pitchFamily="18" charset="0"/>
              </a:rPr>
              <a:t>kstravertnost</a:t>
            </a:r>
            <a:r>
              <a:rPr lang="mk-MK" sz="2400" dirty="0" smtClean="0">
                <a:latin typeface="Macedonian Tms" pitchFamily="18" charset="0"/>
              </a:rPr>
              <a:t>, </a:t>
            </a:r>
            <a:r>
              <a:rPr lang="en-US" sz="2400" dirty="0" err="1" smtClean="0">
                <a:latin typeface="Macedonian Tms" pitchFamily="18" charset="0"/>
              </a:rPr>
              <a:t>samodoverba</a:t>
            </a:r>
            <a:r>
              <a:rPr lang="en-US" sz="2400" dirty="0" smtClean="0">
                <a:latin typeface="Macedonian Tms" pitchFamily="18" charset="0"/>
              </a:rPr>
              <a:t>, </a:t>
            </a:r>
            <a:r>
              <a:rPr lang="en-US" sz="2400" dirty="0" err="1" smtClean="0">
                <a:latin typeface="Macedonian Tms" pitchFamily="18" charset="0"/>
              </a:rPr>
              <a:t>disciplina</a:t>
            </a:r>
            <a:r>
              <a:rPr lang="en-US" sz="2400" dirty="0" smtClean="0">
                <a:latin typeface="Macedonian Tms" pitchFamily="18" charset="0"/>
              </a:rPr>
              <a:t>, </a:t>
            </a:r>
            <a:r>
              <a:rPr lang="en-US" sz="2400" dirty="0" err="1" smtClean="0">
                <a:latin typeface="Macedonian Tms" pitchFamily="18" charset="0"/>
              </a:rPr>
              <a:t>upornost</a:t>
            </a:r>
            <a:r>
              <a:rPr lang="en-US" sz="2400" dirty="0" smtClean="0">
                <a:latin typeface="Macedonian Tms" pitchFamily="18" charset="0"/>
              </a:rPr>
              <a:t>,</a:t>
            </a:r>
            <a:r>
              <a:rPr lang="mk-MK" sz="2400" dirty="0" smtClean="0">
                <a:latin typeface="Macedonian Tms" pitchFamily="18" charset="0"/>
              </a:rPr>
              <a:t> </a:t>
            </a:r>
            <a:r>
              <a:rPr lang="en-US" sz="2400" dirty="0" err="1" smtClean="0">
                <a:latin typeface="Macedonian Tms" pitchFamily="18" charset="0"/>
              </a:rPr>
              <a:t>istrajnost</a:t>
            </a:r>
            <a:r>
              <a:rPr lang="mk-MK" sz="2400" dirty="0" smtClean="0">
                <a:latin typeface="Macedonian Tms" pitchFamily="18" charset="0"/>
              </a:rPr>
              <a:t>, трпение,</a:t>
            </a:r>
            <a:r>
              <a:rPr lang="en-US" sz="2400" dirty="0" smtClean="0">
                <a:latin typeface="Macedonian Tms" pitchFamily="18" charset="0"/>
              </a:rPr>
              <a:t> </a:t>
            </a:r>
            <a:r>
              <a:rPr lang="en-US" sz="2400" dirty="0" err="1" smtClean="0">
                <a:latin typeface="Macedonian Tms" pitchFamily="18" charset="0"/>
              </a:rPr>
              <a:t>odgovornost</a:t>
            </a:r>
            <a:r>
              <a:rPr lang="en-US" sz="2400" dirty="0" smtClean="0">
                <a:latin typeface="Macedonian Tms" pitchFamily="18" charset="0"/>
              </a:rPr>
              <a:t>, s</a:t>
            </a:r>
            <a:r>
              <a:rPr lang="mk-MK" sz="2400" dirty="0" smtClean="0">
                <a:latin typeface="Macedonian Tms" pitchFamily="18" charset="0"/>
              </a:rPr>
              <a:t>а</a:t>
            </a:r>
            <a:r>
              <a:rPr lang="en-US" sz="2400" dirty="0" err="1" smtClean="0">
                <a:latin typeface="Macedonian Tms" pitchFamily="18" charset="0"/>
              </a:rPr>
              <a:t>moinicijativnost</a:t>
            </a:r>
            <a:r>
              <a:rPr lang="en-US" sz="2400" dirty="0" smtClean="0">
                <a:latin typeface="Macedonian Tms" pitchFamily="18" charset="0"/>
              </a:rPr>
              <a:t>, </a:t>
            </a:r>
            <a:r>
              <a:rPr lang="en-US" sz="2400" dirty="0" err="1" smtClean="0">
                <a:latin typeface="Macedonian Tms" pitchFamily="18" charset="0"/>
              </a:rPr>
              <a:t>hrabrost</a:t>
            </a:r>
            <a:r>
              <a:rPr lang="mk-MK" sz="2400" dirty="0" smtClean="0">
                <a:latin typeface="Macedonian Tms" pitchFamily="18" charset="0"/>
              </a:rPr>
              <a:t>,агресивност.....</a:t>
            </a:r>
            <a:endParaRPr lang="en-US" sz="2400" dirty="0" smtClean="0">
              <a:latin typeface="Macedonian Tms" pitchFamily="18" charset="0"/>
            </a:endParaRPr>
          </a:p>
          <a:p>
            <a:pPr algn="just">
              <a:buFontTx/>
              <a:buChar char="-"/>
            </a:pPr>
            <a:r>
              <a:rPr lang="en-US" sz="2000" dirty="0" smtClean="0">
                <a:latin typeface="Macedonian Tms" pitchFamily="18" charset="0"/>
              </a:rPr>
              <a:t>ANKSIOZNOST</a:t>
            </a:r>
            <a:r>
              <a:rPr lang="en-US" sz="2400" dirty="0" smtClean="0">
                <a:latin typeface="Macedonian Tms" pitchFamily="18" charset="0"/>
              </a:rPr>
              <a:t> </a:t>
            </a:r>
            <a:r>
              <a:rPr lang="mk-MK" sz="2400" dirty="0" smtClean="0">
                <a:latin typeface="Macedonian Tms" pitchFamily="18" charset="0"/>
              </a:rPr>
              <a:t>–позитивна спортска трема</a:t>
            </a:r>
            <a:r>
              <a:rPr lang="mk-MK" sz="2400" dirty="0">
                <a:latin typeface="Macedonian Tms" pitchFamily="18" charset="0"/>
              </a:rPr>
              <a:t> </a:t>
            </a:r>
            <a:r>
              <a:rPr lang="mk-MK" sz="2400" dirty="0" smtClean="0">
                <a:latin typeface="Macedonian Tms" pitchFamily="18" charset="0"/>
              </a:rPr>
              <a:t>или</a:t>
            </a:r>
            <a:r>
              <a:rPr lang="en-US" sz="2400" dirty="0" smtClean="0">
                <a:latin typeface="Macedonian Tms" pitchFamily="18" charset="0"/>
              </a:rPr>
              <a:t> </a:t>
            </a:r>
            <a:r>
              <a:rPr lang="en-US" sz="2400" dirty="0" err="1" smtClean="0">
                <a:latin typeface="Macedonian Tms" pitchFamily="18" charset="0"/>
              </a:rPr>
              <a:t>sostojba</a:t>
            </a:r>
            <a:r>
              <a:rPr lang="en-US" sz="2400" dirty="0" smtClean="0">
                <a:latin typeface="Macedonian Tms" pitchFamily="18" charset="0"/>
              </a:rPr>
              <a:t> </a:t>
            </a:r>
            <a:r>
              <a:rPr lang="en-US" sz="2400" dirty="0" err="1" smtClean="0">
                <a:latin typeface="Macedonian Tms" pitchFamily="18" charset="0"/>
              </a:rPr>
              <a:t>na</a:t>
            </a:r>
            <a:r>
              <a:rPr lang="en-US" sz="2400" dirty="0" smtClean="0">
                <a:latin typeface="Macedonian Tms" pitchFamily="18" charset="0"/>
              </a:rPr>
              <a:t> </a:t>
            </a:r>
            <a:r>
              <a:rPr lang="en-US" sz="2400" dirty="0" err="1" smtClean="0">
                <a:latin typeface="Macedonian Tms" pitchFamily="18" charset="0"/>
              </a:rPr>
              <a:t>trepet</a:t>
            </a:r>
            <a:r>
              <a:rPr lang="en-US" sz="2400" dirty="0" smtClean="0">
                <a:latin typeface="Macedonian Tms" pitchFamily="18" charset="0"/>
              </a:rPr>
              <a:t>,</a:t>
            </a:r>
            <a:r>
              <a:rPr lang="mk-MK" sz="2400" dirty="0" smtClean="0">
                <a:latin typeface="Macedonian Tms" pitchFamily="18" charset="0"/>
              </a:rPr>
              <a:t> страв</a:t>
            </a:r>
            <a:r>
              <a:rPr lang="en-US" sz="2400" dirty="0" smtClean="0">
                <a:latin typeface="Macedonian Tms" pitchFamily="18" charset="0"/>
              </a:rPr>
              <a:t> </a:t>
            </a:r>
            <a:r>
              <a:rPr lang="mk-MK" sz="2400" dirty="0" smtClean="0">
                <a:latin typeface="Macedonian Tms" pitchFamily="18" charset="0"/>
              </a:rPr>
              <a:t>од</a:t>
            </a:r>
            <a:r>
              <a:rPr lang="en-US" sz="2400" dirty="0" smtClean="0">
                <a:latin typeface="Macedonian Tms" pitchFamily="18" charset="0"/>
              </a:rPr>
              <a:t> </a:t>
            </a:r>
            <a:r>
              <a:rPr lang="en-US" sz="2400" dirty="0" err="1" smtClean="0">
                <a:latin typeface="Macedonian Tms" pitchFamily="18" charset="0"/>
              </a:rPr>
              <a:t>neuspeh</a:t>
            </a:r>
            <a:r>
              <a:rPr lang="en-US" sz="2400" dirty="0" smtClean="0">
                <a:latin typeface="Macedonian Tms" pitchFamily="18" charset="0"/>
              </a:rPr>
              <a:t>,</a:t>
            </a:r>
            <a:r>
              <a:rPr lang="mk-MK" sz="2400" dirty="0" smtClean="0">
                <a:latin typeface="Macedonian Tms" pitchFamily="18" charset="0"/>
              </a:rPr>
              <a:t> губење самодоверба.</a:t>
            </a:r>
            <a:endParaRPr lang="en-US" sz="2400" dirty="0" smtClean="0">
              <a:latin typeface="Macedonian Tms" pitchFamily="18" charset="0"/>
            </a:endParaRPr>
          </a:p>
          <a:p>
            <a:pPr marL="0" indent="0" algn="just">
              <a:buNone/>
            </a:pPr>
            <a:r>
              <a:rPr lang="mk-MK" sz="2400" dirty="0" smtClean="0">
                <a:latin typeface="Macedonian Tms" pitchFamily="18" charset="0"/>
              </a:rPr>
              <a:t>     </a:t>
            </a:r>
            <a:r>
              <a:rPr lang="en-US" sz="2400" dirty="0" err="1" smtClean="0">
                <a:latin typeface="Macedonian Tms" pitchFamily="18" charset="0"/>
              </a:rPr>
              <a:t>Somatska</a:t>
            </a:r>
            <a:r>
              <a:rPr lang="en-US" sz="2400" dirty="0" smtClean="0">
                <a:latin typeface="Macedonian Tms" pitchFamily="18" charset="0"/>
              </a:rPr>
              <a:t> </a:t>
            </a:r>
            <a:r>
              <a:rPr lang="en-US" sz="2400" dirty="0" err="1" smtClean="0">
                <a:latin typeface="Macedonian Tms" pitchFamily="18" charset="0"/>
              </a:rPr>
              <a:t>i</a:t>
            </a:r>
            <a:r>
              <a:rPr lang="en-US" sz="2400" dirty="0" smtClean="0">
                <a:latin typeface="Macedonian Tms" pitchFamily="18" charset="0"/>
              </a:rPr>
              <a:t> </a:t>
            </a:r>
            <a:r>
              <a:rPr lang="en-US" sz="2400" dirty="0" err="1" smtClean="0">
                <a:latin typeface="Macedonian Tms" pitchFamily="18" charset="0"/>
              </a:rPr>
              <a:t>kognitivna</a:t>
            </a:r>
            <a:r>
              <a:rPr lang="en-US" sz="2400" dirty="0" smtClean="0">
                <a:latin typeface="Macedonian Tms" pitchFamily="18" charset="0"/>
              </a:rPr>
              <a:t>, </a:t>
            </a:r>
            <a:r>
              <a:rPr lang="en-US" sz="2400" dirty="0" err="1" smtClean="0">
                <a:latin typeface="Macedonian Tms" pitchFamily="18" charset="0"/>
              </a:rPr>
              <a:t>crta</a:t>
            </a:r>
            <a:r>
              <a:rPr lang="en-US" sz="2400" dirty="0" smtClean="0">
                <a:latin typeface="Macedonian Tms" pitchFamily="18" charset="0"/>
              </a:rPr>
              <a:t> </a:t>
            </a:r>
            <a:r>
              <a:rPr lang="en-US" sz="2400" dirty="0" err="1" smtClean="0">
                <a:latin typeface="Macedonian Tms" pitchFamily="18" charset="0"/>
              </a:rPr>
              <a:t>ili</a:t>
            </a:r>
            <a:r>
              <a:rPr lang="en-US" sz="2400" dirty="0" smtClean="0">
                <a:latin typeface="Macedonian Tms" pitchFamily="18" charset="0"/>
              </a:rPr>
              <a:t> </a:t>
            </a:r>
            <a:r>
              <a:rPr lang="en-US" sz="2400" dirty="0" err="1" smtClean="0">
                <a:latin typeface="Macedonian Tms" pitchFamily="18" charset="0"/>
              </a:rPr>
              <a:t>sostojba</a:t>
            </a:r>
            <a:endParaRPr lang="mk-MK" sz="2400" dirty="0" smtClean="0">
              <a:latin typeface="Macedonian Tms" pitchFamily="18" charset="0"/>
            </a:endParaRPr>
          </a:p>
          <a:p>
            <a:pPr marL="0" indent="0" algn="just">
              <a:buNone/>
            </a:pPr>
            <a:endParaRPr lang="mk-MK" sz="2400" dirty="0" smtClean="0">
              <a:latin typeface="Macedonian Tms" pitchFamily="18" charset="0"/>
            </a:endParaRPr>
          </a:p>
          <a:p>
            <a:pPr marL="0" indent="0" algn="just">
              <a:buNone/>
            </a:pPr>
            <a:r>
              <a:rPr lang="mk-MK" sz="2400" dirty="0" smtClean="0">
                <a:latin typeface="Macedonian Tms" pitchFamily="18" charset="0"/>
              </a:rPr>
              <a:t>* </a:t>
            </a:r>
            <a:r>
              <a:rPr lang="mk-MK" sz="2400" dirty="0" smtClean="0"/>
              <a:t>МОТИВАЦИЈАТА Е ПРОЦЕС</a:t>
            </a:r>
            <a:endParaRPr lang="mk-MK" sz="2400" dirty="0"/>
          </a:p>
          <a:p>
            <a:pPr marL="0" indent="0" algn="just">
              <a:buNone/>
            </a:pPr>
            <a:r>
              <a:rPr lang="mk-MK" sz="2400" dirty="0" smtClean="0"/>
              <a:t>-   Стартна апатија,оптимална состојба и стартна грозница</a:t>
            </a:r>
            <a:endParaRPr lang="mk-MK" sz="2400" dirty="0"/>
          </a:p>
        </p:txBody>
      </p:sp>
    </p:spTree>
    <p:extLst>
      <p:ext uri="{BB962C8B-B14F-4D97-AF65-F5344CB8AC3E}">
        <p14:creationId xmlns:p14="http://schemas.microsoft.com/office/powerpoint/2010/main" val="296733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ТРЕНЕР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mk-MK" dirty="0" smtClean="0"/>
              <a:t>ПОЗИТИВНАТА КОМУНИКАЦИЈА ПОМЕЃУ  ТРЕНЕРОТ,СПОРТИСТОТ И РОДИТЕЛОТ Е ОСНОВА ЗА  УСПЕХОТ НА СПОРТИСТОТ</a:t>
            </a:r>
          </a:p>
          <a:p>
            <a:r>
              <a:rPr lang="mk-MK" dirty="0" smtClean="0"/>
              <a:t>ТРЕНЕРОТ Е МОДЕЛ ЗА СПОРТИСТОТ</a:t>
            </a:r>
          </a:p>
          <a:p>
            <a:r>
              <a:rPr lang="mk-MK" dirty="0" smtClean="0"/>
              <a:t>ПОСТОЈАТ ТРЕНЕРИ КОИ ГИ ДЕФИНИРААТ РОДИТЕЛИТЕ КАКО:</a:t>
            </a:r>
          </a:p>
          <a:p>
            <a:pPr>
              <a:buFontTx/>
              <a:buChar char="-"/>
            </a:pPr>
            <a:r>
              <a:rPr lang="mk-MK" dirty="0" smtClean="0"/>
              <a:t>ШТЕТНИ ОТКОЛКУ КОРИСНИ</a:t>
            </a:r>
          </a:p>
          <a:p>
            <a:pPr>
              <a:buFontTx/>
              <a:buChar char="-"/>
            </a:pPr>
            <a:r>
              <a:rPr lang="mk-MK" dirty="0" smtClean="0"/>
              <a:t>НУЖНО ЗЛО</a:t>
            </a:r>
          </a:p>
          <a:p>
            <a:pPr>
              <a:buFontTx/>
              <a:buChar char="-"/>
            </a:pPr>
            <a:r>
              <a:rPr lang="mk-MK" dirty="0" smtClean="0"/>
              <a:t>ДОБРОДОЈДЕНИ РОДИТЕЛИ</a:t>
            </a:r>
            <a:endParaRPr lang="mk-MK" dirty="0"/>
          </a:p>
        </p:txBody>
      </p:sp>
      <p:pic>
        <p:nvPicPr>
          <p:cNvPr id="3076" name="Picture 4" descr="http://2.bp.blogspot.com/-BlSzID1vB18/TsKpA8EFBJI/AAAAAAAAA_c/f80ydXzZvr8/s1600/dep_5990110-Coach-Yelling--Basketball-Play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37112"/>
            <a:ext cx="2160240" cy="165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04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mk-MK" sz="2800" dirty="0" smtClean="0"/>
              <a:t>ТРЕНЕРИ:РОДИТЕЛИТЕ ИМААТ ПРАВО ДА ЗНААТ</a:t>
            </a:r>
            <a:endParaRPr lang="mk-MK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036496" cy="5877272"/>
          </a:xfrm>
        </p:spPr>
        <p:txBody>
          <a:bodyPr>
            <a:normAutofit fontScale="70000" lnSpcReduction="20000"/>
          </a:bodyPr>
          <a:lstStyle/>
          <a:p>
            <a:r>
              <a:rPr lang="mk-MK" dirty="0" smtClean="0"/>
              <a:t>НА ПОЧЕТОК ДА СЕ ОРГАНИЗИРААТ РОДИТЕЛСКИ СОСТАНОЦИ</a:t>
            </a:r>
          </a:p>
          <a:p>
            <a:r>
              <a:rPr lang="mk-MK" dirty="0" smtClean="0"/>
              <a:t>СЕКОЈ ТРЕНИНГ ДА Е ПРОГРАМИРАН И СООДВЕТЕН НА ВОЗРАСТА НА спортистите</a:t>
            </a:r>
          </a:p>
          <a:p>
            <a:r>
              <a:rPr lang="mk-MK" dirty="0" smtClean="0"/>
              <a:t>СПОРТИСТИТЕ ДА ДОБИВААТ ИНФОРМАЦИИ КАКО НАПРЕДУВААТ-КВАЛИТАТИВЕН ТРЕНИНГ</a:t>
            </a:r>
          </a:p>
          <a:p>
            <a:r>
              <a:rPr lang="mk-MK" dirty="0" smtClean="0"/>
              <a:t>СЕ ПРЕПОРАЧУВА СЕНДВИЧ КРИТИКА СО ИНФОРМАЦИЈА КАКО ТРЕБА</a:t>
            </a:r>
          </a:p>
          <a:p>
            <a:r>
              <a:rPr lang="mk-MK" dirty="0" smtClean="0"/>
              <a:t>ПОЗИТИВНАТА КРИТИКА ПОВЕЌЕ ПОМАГА</a:t>
            </a:r>
          </a:p>
          <a:p>
            <a:r>
              <a:rPr lang="mk-MK" dirty="0" smtClean="0"/>
              <a:t>СЕКОЈ СПОРТИСТ РАЗЛИЧНО СЕ МОТИВИРА</a:t>
            </a:r>
          </a:p>
          <a:p>
            <a:r>
              <a:rPr lang="mk-MK" dirty="0" smtClean="0"/>
              <a:t>РОДИТЕЛИТЕ СЕКОГАШ ДА ГИ ПОЧИТУВААТ  ТРЕНЕРИТЕ И ДА НЕ ЗБОРУВААТ ЗА ИЛИ СО НИВ НА ТРЕНИНЗИ, НАТПРЕВАРИ ИЛИ ПРЕД СПОРТИСТОТ</a:t>
            </a:r>
          </a:p>
          <a:p>
            <a:r>
              <a:rPr lang="mk-MK" dirty="0" smtClean="0"/>
              <a:t>ТРЕНЕРИТЕ СО ПРЕПОРАКИ ЗА СПОРТИСТИТЕ КОН РОДИТЕЛИТЕ</a:t>
            </a:r>
          </a:p>
          <a:p>
            <a:r>
              <a:rPr lang="mk-MK" dirty="0" smtClean="0"/>
              <a:t>ДА НЕ ГИ НАВРЕДУВААТ СПОРТИСТИТЕ</a:t>
            </a:r>
          </a:p>
          <a:p>
            <a:r>
              <a:rPr lang="mk-MK" dirty="0" smtClean="0"/>
              <a:t>ДА ГИ НАУЧАТ НА ФЕР ПЛЕЈ И СПРАВУВАЊЕ СО ПОБЕДА ИЛИ ПОРАЗ</a:t>
            </a:r>
          </a:p>
          <a:p>
            <a:r>
              <a:rPr lang="ru-RU" dirty="0" smtClean="0"/>
              <a:t>АМБИЦИЈАТА-НАЈДОБАР ИЛИ ОПСЕСИЈАТА-ПОБЕДА МОЖЕ САМО ДА СОЗДАДАТ СТРАВ ОД НЕУСПЕХ. </a:t>
            </a:r>
          </a:p>
          <a:p>
            <a:r>
              <a:rPr lang="ru-RU" dirty="0" smtClean="0"/>
              <a:t>НАПРАВЕТЕ СПОРТИСТИТЕ ДА УЖИВААТ НА ТРЕНИНЗИТЕ И НАТПРЕВАРИТЕ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94677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СОСТАНОК РОДИТЕЛИ, СПОРТИСТИ И ТРЕНЕР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mk-MK" dirty="0" smtClean="0"/>
              <a:t>1.НЕ ДОЦНИТЕ</a:t>
            </a:r>
          </a:p>
          <a:p>
            <a:r>
              <a:rPr lang="mk-MK" dirty="0" smtClean="0"/>
              <a:t>2.ЗАПОЗНАВАЊЕ И ВАШАТА БИОГРАФИЈА И ПРЕТСТАВУВАЊЕ НА ПОМОШНИТЕ ТРЕНЕРИ И КОЈА Е ЦЕЛТА НА СОСТАНОКОТ-10МИН.</a:t>
            </a:r>
          </a:p>
          <a:p>
            <a:r>
              <a:rPr lang="mk-MK" dirty="0" smtClean="0"/>
              <a:t>3.ФИЛОЗОФИЈА НА ТРЕНИРАЊЕТО</a:t>
            </a:r>
          </a:p>
          <a:p>
            <a:pPr marL="0" indent="0" algn="just">
              <a:buNone/>
            </a:pPr>
            <a:r>
              <a:rPr lang="mk-MK" dirty="0" smtClean="0"/>
              <a:t>-РЕДОВНОСТ, МЕТОДИТЕ НА ОБЧУВАЊЕ, ВАШИОТ ОДНОС КОН ПОБЕДУВАЊЕТО, УЧЕЊЕТО, ПОЗИТИВНАТА КЛИМА И ШТО СЕ ОЧЕКУВА ОД СПОРТИСТОТ-10 МИН.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589824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4800" dirty="0" smtClean="0">
                <a:latin typeface="+mn-lt"/>
              </a:rPr>
              <a:t>СПОРТ</a:t>
            </a:r>
            <a:endParaRPr lang="mk-MK" sz="4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Macedonian Tms" pitchFamily="18" charset="0"/>
              </a:rPr>
              <a:t>Sportot</a:t>
            </a:r>
            <a:r>
              <a:rPr lang="en-US" dirty="0" smtClean="0">
                <a:latin typeface="Macedonian Tms" pitchFamily="18" charset="0"/>
              </a:rPr>
              <a:t> e </a:t>
            </a:r>
            <a:r>
              <a:rPr lang="en-US" dirty="0" err="1" smtClean="0">
                <a:latin typeface="Macedonian Tms" pitchFamily="18" charset="0"/>
              </a:rPr>
              <a:t>aktivnost</a:t>
            </a:r>
            <a:r>
              <a:rPr lang="en-US" dirty="0" smtClean="0">
                <a:latin typeface="Macedonian Tms" pitchFamily="18" charset="0"/>
              </a:rPr>
              <a:t> </a:t>
            </a:r>
            <a:r>
              <a:rPr lang="en-US" dirty="0" err="1" smtClean="0">
                <a:latin typeface="Macedonian Tms" pitchFamily="18" charset="0"/>
              </a:rPr>
              <a:t>koj</a:t>
            </a:r>
            <a:r>
              <a:rPr lang="en-US" dirty="0" smtClean="0">
                <a:latin typeface="Macedonian Tms" pitchFamily="18" charset="0"/>
              </a:rPr>
              <a:t> </a:t>
            </a:r>
            <a:r>
              <a:rPr lang="en-US" dirty="0" err="1" smtClean="0">
                <a:latin typeface="Macedonian Tms" pitchFamily="18" charset="0"/>
              </a:rPr>
              <a:t>nudi</a:t>
            </a:r>
            <a:r>
              <a:rPr lang="en-US" dirty="0" smtClean="0">
                <a:latin typeface="Macedonian Tms" pitchFamily="18" charset="0"/>
              </a:rPr>
              <a:t> </a:t>
            </a:r>
            <a:r>
              <a:rPr lang="en-US" dirty="0" err="1" smtClean="0">
                <a:latin typeface="Macedonian Tms" pitchFamily="18" charset="0"/>
              </a:rPr>
              <a:t>individualn</a:t>
            </a:r>
            <a:r>
              <a:rPr lang="mk-MK" dirty="0" smtClean="0">
                <a:latin typeface="Macedonian Tms" pitchFamily="18" charset="0"/>
              </a:rPr>
              <a:t>и</a:t>
            </a:r>
            <a:r>
              <a:rPr lang="en-US" dirty="0" smtClean="0">
                <a:latin typeface="Macedonian Tms" pitchFamily="18" charset="0"/>
              </a:rPr>
              <a:t> </a:t>
            </a:r>
            <a:r>
              <a:rPr lang="en-US" dirty="0" err="1" smtClean="0">
                <a:latin typeface="Macedonian Tms" pitchFamily="18" charset="0"/>
              </a:rPr>
              <a:t>mo`nosti</a:t>
            </a:r>
            <a:r>
              <a:rPr lang="en-US" dirty="0" smtClean="0">
                <a:latin typeface="Macedonian Tms" pitchFamily="18" charset="0"/>
              </a:rPr>
              <a:t> </a:t>
            </a:r>
            <a:r>
              <a:rPr lang="en-US" dirty="0" err="1" smtClean="0">
                <a:latin typeface="Macedonian Tms" pitchFamily="18" charset="0"/>
              </a:rPr>
              <a:t>na</a:t>
            </a:r>
            <a:r>
              <a:rPr lang="en-US" dirty="0" smtClean="0">
                <a:latin typeface="Macedonian Tms" pitchFamily="18" charset="0"/>
              </a:rPr>
              <a:t> </a:t>
            </a:r>
            <a:r>
              <a:rPr lang="en-US" dirty="0" err="1" smtClean="0">
                <a:latin typeface="Macedonian Tms" pitchFamily="18" charset="0"/>
              </a:rPr>
              <a:t>samoobrazovanie</a:t>
            </a:r>
            <a:r>
              <a:rPr lang="en-US" dirty="0" smtClean="0">
                <a:latin typeface="Macedonian Tms" pitchFamily="18" charset="0"/>
              </a:rPr>
              <a:t>, </a:t>
            </a:r>
            <a:r>
              <a:rPr lang="en-US" dirty="0" err="1" smtClean="0">
                <a:latin typeface="Macedonian Tms" pitchFamily="18" charset="0"/>
              </a:rPr>
              <a:t>samoizrazuvawe</a:t>
            </a:r>
            <a:r>
              <a:rPr lang="en-US" dirty="0" smtClean="0">
                <a:latin typeface="Macedonian Tms" pitchFamily="18" charset="0"/>
              </a:rPr>
              <a:t> </a:t>
            </a:r>
            <a:r>
              <a:rPr lang="en-US" dirty="0" err="1" smtClean="0">
                <a:latin typeface="Macedonian Tms" pitchFamily="18" charset="0"/>
              </a:rPr>
              <a:t>i</a:t>
            </a:r>
            <a:r>
              <a:rPr lang="en-US" dirty="0" smtClean="0">
                <a:latin typeface="Macedonian Tms" pitchFamily="18" charset="0"/>
              </a:rPr>
              <a:t> </a:t>
            </a:r>
            <a:r>
              <a:rPr lang="en-US" dirty="0" err="1" smtClean="0">
                <a:latin typeface="Macedonian Tms" pitchFamily="18" charset="0"/>
              </a:rPr>
              <a:t>celosno</a:t>
            </a:r>
            <a:r>
              <a:rPr lang="en-US" dirty="0" smtClean="0">
                <a:latin typeface="Macedonian Tms" pitchFamily="18" charset="0"/>
              </a:rPr>
              <a:t> </a:t>
            </a:r>
            <a:r>
              <a:rPr lang="en-US" dirty="0" err="1" smtClean="0">
                <a:latin typeface="Macedonian Tms" pitchFamily="18" charset="0"/>
              </a:rPr>
              <a:t>ispolnuvawe</a:t>
            </a:r>
            <a:r>
              <a:rPr lang="en-US" dirty="0" smtClean="0">
                <a:latin typeface="Macedonian Tms" pitchFamily="18" charset="0"/>
              </a:rPr>
              <a:t>; </a:t>
            </a:r>
            <a:r>
              <a:rPr lang="en-US" dirty="0" err="1" smtClean="0">
                <a:latin typeface="Macedonian Tms" pitchFamily="18" charset="0"/>
              </a:rPr>
              <a:t>li~ni</a:t>
            </a:r>
            <a:r>
              <a:rPr lang="en-US" dirty="0" smtClean="0">
                <a:latin typeface="Macedonian Tms" pitchFamily="18" charset="0"/>
              </a:rPr>
              <a:t> </a:t>
            </a:r>
            <a:r>
              <a:rPr lang="en-US" dirty="0" err="1" smtClean="0">
                <a:latin typeface="Macedonian Tms" pitchFamily="18" charset="0"/>
              </a:rPr>
              <a:t>postignuvawa</a:t>
            </a:r>
            <a:r>
              <a:rPr lang="en-US" dirty="0" smtClean="0">
                <a:latin typeface="Macedonian Tms" pitchFamily="18" charset="0"/>
              </a:rPr>
              <a:t>, </a:t>
            </a:r>
            <a:r>
              <a:rPr lang="en-US" dirty="0" err="1" smtClean="0">
                <a:latin typeface="Macedonian Tms" pitchFamily="18" charset="0"/>
              </a:rPr>
              <a:t>steknuvawe</a:t>
            </a:r>
            <a:r>
              <a:rPr lang="en-US" dirty="0" smtClean="0">
                <a:latin typeface="Macedonian Tms" pitchFamily="18" charset="0"/>
              </a:rPr>
              <a:t> </a:t>
            </a:r>
            <a:r>
              <a:rPr lang="en-US" dirty="0" err="1" smtClean="0">
                <a:latin typeface="Macedonian Tms" pitchFamily="18" charset="0"/>
              </a:rPr>
              <a:t>ve</a:t>
            </a:r>
            <a:r>
              <a:rPr lang="en-US" dirty="0" smtClean="0">
                <a:latin typeface="Macedonian Tms" pitchFamily="18" charset="0"/>
              </a:rPr>
              <a:t>{</a:t>
            </a:r>
            <a:r>
              <a:rPr lang="en-US" dirty="0" err="1" smtClean="0">
                <a:latin typeface="Macedonian Tms" pitchFamily="18" charset="0"/>
              </a:rPr>
              <a:t>tini</a:t>
            </a:r>
            <a:r>
              <a:rPr lang="en-US" dirty="0" smtClean="0">
                <a:latin typeface="Macedonian Tms" pitchFamily="18" charset="0"/>
              </a:rPr>
              <a:t> </a:t>
            </a:r>
            <a:r>
              <a:rPr lang="en-US" dirty="0" err="1" smtClean="0">
                <a:latin typeface="Macedonian Tms" pitchFamily="18" charset="0"/>
              </a:rPr>
              <a:t>i</a:t>
            </a:r>
            <a:r>
              <a:rPr lang="en-US" dirty="0" smtClean="0">
                <a:latin typeface="Macedonian Tms" pitchFamily="18" charset="0"/>
              </a:rPr>
              <a:t> </a:t>
            </a:r>
            <a:r>
              <a:rPr lang="en-US" dirty="0" err="1" smtClean="0">
                <a:latin typeface="Macedonian Tms" pitchFamily="18" charset="0"/>
              </a:rPr>
              <a:t>demonstrirawe</a:t>
            </a:r>
            <a:r>
              <a:rPr lang="en-US" dirty="0" smtClean="0">
                <a:latin typeface="Macedonian Tms" pitchFamily="18" charset="0"/>
              </a:rPr>
              <a:t> </a:t>
            </a:r>
            <a:r>
              <a:rPr lang="en-US" dirty="0" err="1" smtClean="0">
                <a:latin typeface="Macedonian Tms" pitchFamily="18" charset="0"/>
              </a:rPr>
              <a:t>na</a:t>
            </a:r>
            <a:r>
              <a:rPr lang="en-US" dirty="0" smtClean="0">
                <a:latin typeface="Macedonian Tms" pitchFamily="18" charset="0"/>
              </a:rPr>
              <a:t> </a:t>
            </a:r>
            <a:r>
              <a:rPr lang="en-US" dirty="0" err="1" smtClean="0">
                <a:latin typeface="Macedonian Tms" pitchFamily="18" charset="0"/>
              </a:rPr>
              <a:t>sposobnosti</a:t>
            </a:r>
            <a:r>
              <a:rPr lang="en-US" dirty="0" smtClean="0">
                <a:latin typeface="Macedonian Tms" pitchFamily="18" charset="0"/>
              </a:rPr>
              <a:t>; </a:t>
            </a:r>
            <a:r>
              <a:rPr lang="en-US" dirty="0" err="1" smtClean="0">
                <a:latin typeface="Macedonian Tms" pitchFamily="18" charset="0"/>
              </a:rPr>
              <a:t>socijalno</a:t>
            </a:r>
            <a:r>
              <a:rPr lang="en-US" dirty="0" smtClean="0">
                <a:latin typeface="Macedonian Tms" pitchFamily="18" charset="0"/>
              </a:rPr>
              <a:t> </a:t>
            </a:r>
            <a:r>
              <a:rPr lang="en-US" dirty="0" err="1" smtClean="0">
                <a:latin typeface="Macedonian Tms" pitchFamily="18" charset="0"/>
              </a:rPr>
              <a:t>vlijanie</a:t>
            </a:r>
            <a:r>
              <a:rPr lang="en-US" dirty="0" smtClean="0">
                <a:latin typeface="Macedonian Tms" pitchFamily="18" charset="0"/>
              </a:rPr>
              <a:t>, </a:t>
            </a:r>
            <a:r>
              <a:rPr lang="en-US" dirty="0" err="1" smtClean="0">
                <a:latin typeface="Macedonian Tms" pitchFamily="18" charset="0"/>
              </a:rPr>
              <a:t>u`ivawe</a:t>
            </a:r>
            <a:r>
              <a:rPr lang="en-US" dirty="0" smtClean="0">
                <a:latin typeface="Macedonian Tms" pitchFamily="18" charset="0"/>
              </a:rPr>
              <a:t>, </a:t>
            </a:r>
            <a:r>
              <a:rPr lang="en-US" dirty="0" err="1" smtClean="0">
                <a:latin typeface="Macedonian Tms" pitchFamily="18" charset="0"/>
              </a:rPr>
              <a:t>dobro</a:t>
            </a:r>
            <a:r>
              <a:rPr lang="en-US" dirty="0" smtClean="0">
                <a:latin typeface="Macedonian Tms" pitchFamily="18" charset="0"/>
              </a:rPr>
              <a:t> </a:t>
            </a:r>
            <a:r>
              <a:rPr lang="en-US" dirty="0" err="1" smtClean="0">
                <a:latin typeface="Macedonian Tms" pitchFamily="18" charset="0"/>
              </a:rPr>
              <a:t>zdravje</a:t>
            </a:r>
            <a:r>
              <a:rPr lang="en-US" dirty="0" smtClean="0">
                <a:latin typeface="Macedonian Tms" pitchFamily="18" charset="0"/>
              </a:rPr>
              <a:t> </a:t>
            </a:r>
            <a:r>
              <a:rPr lang="en-US" dirty="0" err="1" smtClean="0">
                <a:latin typeface="Macedonian Tms" pitchFamily="18" charset="0"/>
              </a:rPr>
              <a:t>i</a:t>
            </a:r>
            <a:r>
              <a:rPr lang="en-US" dirty="0" smtClean="0">
                <a:latin typeface="Macedonian Tms" pitchFamily="18" charset="0"/>
              </a:rPr>
              <a:t> </a:t>
            </a:r>
            <a:r>
              <a:rPr lang="en-US" dirty="0" err="1" smtClean="0">
                <a:latin typeface="Macedonian Tms" pitchFamily="18" charset="0"/>
              </a:rPr>
              <a:t>blagosostojba</a:t>
            </a:r>
            <a:r>
              <a:rPr lang="en-US" dirty="0" smtClean="0">
                <a:latin typeface="Macedonian Tms" pitchFamily="18" charset="0"/>
              </a:rPr>
              <a:t>. </a:t>
            </a:r>
            <a:endParaRPr lang="mk-MK" dirty="0" smtClean="0">
              <a:latin typeface="Macedonian Tms" pitchFamily="18" charset="0"/>
            </a:endParaRPr>
          </a:p>
          <a:p>
            <a:endParaRPr lang="mk-MK" dirty="0">
              <a:latin typeface="Macedonian Tms" pitchFamily="18" charset="0"/>
            </a:endParaRPr>
          </a:p>
          <a:p>
            <a:r>
              <a:rPr lang="it-IT" dirty="0" smtClean="0">
                <a:latin typeface="Macedonian Tms" pitchFamily="18" charset="0"/>
              </a:rPr>
              <a:t>Sportot </a:t>
            </a:r>
            <a:r>
              <a:rPr lang="it-IT" dirty="0" smtClean="0">
                <a:latin typeface="Macedonian Tms" pitchFamily="18" charset="0"/>
              </a:rPr>
              <a:t>e privilegija na najdobrite li~nosti </a:t>
            </a:r>
            <a:r>
              <a:rPr lang="mk-MK" dirty="0" smtClean="0">
                <a:latin typeface="Macedonian Tms" pitchFamily="18" charset="0"/>
              </a:rPr>
              <a:t> спортисти, а </a:t>
            </a:r>
            <a:r>
              <a:rPr lang="it-IT" dirty="0" smtClean="0">
                <a:latin typeface="Macedonian Tms" pitchFamily="18" charset="0"/>
              </a:rPr>
              <a:t>da bide{ li~nost  e vistinska vrednost!</a:t>
            </a:r>
            <a:endParaRPr lang="mk-MK" dirty="0" smtClean="0"/>
          </a:p>
          <a:p>
            <a:endParaRPr lang="en-US" dirty="0" smtClean="0"/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95616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mk-MK" sz="2400" dirty="0" smtClean="0"/>
              <a:t>4.ДЕМОНСТРАЦИЈА ИЛИ КРАТОК ФИЛМ 10-20 МИН</a:t>
            </a:r>
            <a:br>
              <a:rPr lang="mk-MK" sz="2400" dirty="0" smtClean="0"/>
            </a:br>
            <a:r>
              <a:rPr lang="mk-MK" sz="2400" dirty="0" smtClean="0"/>
              <a:t>-ЗА ВЕШТИНИТЕ,ПРАВИЛАТА,ОПРЕМАТА,ЗА ОДНЕСУВАЊЕТО КОН СОИГРАЧИТЕ,СУДИИТЕ И СЛ.</a:t>
            </a:r>
            <a:endParaRPr lang="mk-MK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mk-MK" sz="2400" dirty="0" smtClean="0"/>
              <a:t>5. ПОТЕНЦИЈАЛНИ РИЗИЦИ-10 МИН.</a:t>
            </a:r>
          </a:p>
          <a:p>
            <a:pPr marL="0" indent="0">
              <a:buNone/>
            </a:pPr>
            <a:r>
              <a:rPr lang="mk-MK" sz="2400" dirty="0" smtClean="0"/>
              <a:t>-ДА СЕ ЗАПОЗНААТ РОДИТЕЛИТЕ ЗА МОЖНИТЕ ПОВРЕДИ ИАКО НИКОЈ НЕ САКА ДА ЗБОРУВА ЗА ТОА,ВАША ДОЛЖНОСТ Е ДА ГИ ИЗВЕСТИТЕ.</a:t>
            </a:r>
          </a:p>
          <a:p>
            <a:pPr marL="0" indent="0">
              <a:buNone/>
            </a:pPr>
            <a:r>
              <a:rPr lang="mk-MK" sz="2400" dirty="0" smtClean="0"/>
              <a:t>-КАКО ДА СЕ НАМАЛИ РИЗИКОТ ОД ПОВРЕДИ- ДА СЕ ИСКОРЕНАТ ЛОШИТЕ НАВИКИ И ОДНЕСУВАЊЕ,НЕПРАВИЛНА ИСХРАНА,ГАЗИРАНИ ПИЈАЛОЦИ,ДИЕТИ И СЛ.</a:t>
            </a:r>
          </a:p>
          <a:p>
            <a:pPr marL="0" indent="0">
              <a:buNone/>
            </a:pPr>
            <a:r>
              <a:rPr lang="mk-MK" sz="2400" dirty="0" smtClean="0"/>
              <a:t>-ДАЛИ СПОРТИСТОТ КЕ БИДЕ ОСИГУРЕН И ШТО ОПФАЌА.</a:t>
            </a:r>
          </a:p>
          <a:p>
            <a:pPr marL="0" indent="0">
              <a:buNone/>
            </a:pPr>
            <a:r>
              <a:rPr lang="mk-MK" sz="2400" dirty="0" smtClean="0"/>
              <a:t>6.Спецификација на својот програм-15 мин.</a:t>
            </a:r>
          </a:p>
          <a:p>
            <a:pPr marL="0" indent="0">
              <a:buNone/>
            </a:pPr>
            <a:r>
              <a:rPr lang="mk-MK" sz="2400" dirty="0" smtClean="0"/>
              <a:t>-термините за тренирање,од кога почнува сезоната каде ќе се игра,чланарина-дали  се плаќа или не,распоред за патувањата и трошоците,правила за облекување на тренинзите,патувањата и натпреварите. Доколку се помали од 11 години кое е правилото за играње.</a:t>
            </a:r>
            <a:endParaRPr lang="mk-MK" sz="2400" dirty="0"/>
          </a:p>
        </p:txBody>
      </p:sp>
    </p:spTree>
    <p:extLst>
      <p:ext uri="{BB962C8B-B14F-4D97-AF65-F5344CB8AC3E}">
        <p14:creationId xmlns:p14="http://schemas.microsoft.com/office/powerpoint/2010/main" val="2207336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mk-MK" sz="2400" dirty="0" smtClean="0"/>
              <a:t>- Како ќе го пратите и евалуирате напредувањето на спортистите</a:t>
            </a:r>
            <a:br>
              <a:rPr lang="mk-MK" sz="2400" dirty="0" smtClean="0"/>
            </a:br>
            <a:r>
              <a:rPr lang="mk-MK" sz="2400" dirty="0" smtClean="0"/>
              <a:t>- како играчите можат да одат во повисоки натпреварувачки нивоа</a:t>
            </a:r>
            <a:br>
              <a:rPr lang="mk-MK" sz="2400" dirty="0" smtClean="0"/>
            </a:br>
            <a:r>
              <a:rPr lang="mk-MK" sz="2400" dirty="0" smtClean="0"/>
              <a:t>-како спортистите и родителите во случај на отсуство,што е оправдано што не е и дали може да се надокнади.</a:t>
            </a:r>
            <a:endParaRPr lang="mk-MK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/>
          </a:bodyPr>
          <a:lstStyle/>
          <a:p>
            <a:r>
              <a:rPr lang="mk-MK" sz="2400" dirty="0" smtClean="0"/>
              <a:t>-  информација за лекарските белешки</a:t>
            </a:r>
          </a:p>
          <a:p>
            <a:r>
              <a:rPr lang="mk-MK" sz="2400" dirty="0" smtClean="0"/>
              <a:t>- дали има прва медицинска помош на терен</a:t>
            </a:r>
          </a:p>
          <a:p>
            <a:r>
              <a:rPr lang="mk-MK" sz="2400" dirty="0" smtClean="0"/>
              <a:t>-по повреда кој одлучува да се врати играчот на терен</a:t>
            </a:r>
          </a:p>
          <a:p>
            <a:r>
              <a:rPr lang="mk-MK" sz="2400" dirty="0" smtClean="0"/>
              <a:t>- препораки за оброците пред натпревар.</a:t>
            </a:r>
          </a:p>
          <a:p>
            <a:r>
              <a:rPr lang="mk-MK" sz="2400" dirty="0" smtClean="0"/>
              <a:t>7.УЛОГАТА И ОДГОВОРНОСТА НА РОДИТЕЛИТЕ-10 МИН.</a:t>
            </a:r>
          </a:p>
          <a:p>
            <a:r>
              <a:rPr lang="mk-MK" sz="2400" dirty="0" smtClean="0"/>
              <a:t>-КОМУНИКАЦИЈА СО РОДИТЕЛИТЕ-ТЕЛ. БРОЕВИ ДА СЕ РАЗМЕНАТ</a:t>
            </a:r>
          </a:p>
          <a:p>
            <a:r>
              <a:rPr lang="mk-MK" sz="2400" dirty="0" smtClean="0"/>
              <a:t>-КАЖЕТЕ ИМ НА НИВНИТЕ ОБВРСКИ И ОДГОВОРНОСТИ И МАЛА ДИСКУСИЈА ОКОЛУ ПОДРШКАТА,НЕРЕАЛНИТЕ ОЧЕКУВАЊА, АФЕКТИВНИ ОДНЕСУВАЊА,ВАЖНОСТА ЗА ПОБЕДАТА....</a:t>
            </a:r>
          </a:p>
          <a:p>
            <a:r>
              <a:rPr lang="mk-MK" sz="2400" dirty="0" smtClean="0"/>
              <a:t>ДА СЕ ЗАПОЗНААТ СО ПРАВИЛАТА НА ОДНЕСУВАЊЕ НА НАТПРЕВАРИТЕ-НАГЛАСИТЕ ДЕКА ВИЕ СТЕ ОДГОВОРНИ ЗА ТИМОТ А РОДИТЕЛИТЕ ЗА СВОЕТО ОДНЕСУВАЊЕ.</a:t>
            </a:r>
          </a:p>
          <a:p>
            <a:endParaRPr lang="mk-MK" sz="2400" dirty="0"/>
          </a:p>
        </p:txBody>
      </p:sp>
    </p:spTree>
    <p:extLst>
      <p:ext uri="{BB962C8B-B14F-4D97-AF65-F5344CB8AC3E}">
        <p14:creationId xmlns:p14="http://schemas.microsoft.com/office/powerpoint/2010/main" val="4185345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mk-MK" sz="2400" dirty="0" smtClean="0"/>
              <a:t>-ЕДНАШ МЕСЕЧНО ПЛАНСКИ ДА ИМА ОТВОРЕНА ВРАТА ЗА РАЗГОВОРИ СО РОДИТЕЛИТЕ</a:t>
            </a:r>
            <a:br>
              <a:rPr lang="mk-MK" sz="2400" dirty="0" smtClean="0"/>
            </a:br>
            <a:endParaRPr lang="mk-MK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92500" lnSpcReduction="10000"/>
          </a:bodyPr>
          <a:lstStyle/>
          <a:p>
            <a:r>
              <a:rPr lang="mk-MK" sz="2400" dirty="0" smtClean="0"/>
              <a:t>8.ПРАШАЊА И ОДГОВОРИ-15-20 МИН.</a:t>
            </a:r>
          </a:p>
          <a:p>
            <a:r>
              <a:rPr lang="mk-MK" sz="2400" dirty="0" smtClean="0"/>
              <a:t>-ВАШИТЕ ОДГОВОРИ ТРЕБА ДА БИДАТ СТРУЧНИ,ЕДУКАТИВНИ И ИНФОРМАТИВНИ.</a:t>
            </a:r>
          </a:p>
          <a:p>
            <a:r>
              <a:rPr lang="mk-MK" sz="2400" dirty="0" smtClean="0"/>
              <a:t>-НАЧЕСТИ КОНФЛИКТИ МЕЃУ РОДИТЕЛОТ И ТРЕНЕРОТ СЕ ОДНЕСУВА ЗА СПОСОБНОСТА НА МЛАДИТЕ СПОРТИСТИ. НЕЗАДОВОЛНИОТ РОДИТЕЛ ТРЕБА ДА СОСЛУША И ДА ИМА НА УМ ДЕКА ЗБОРОТ НА ТРЕНЕРОТ Е ПОСЛЕДЕН. ТРЕНЕРОТ ТРЕБА ДА СООПШТИ ДЕКА СЕ ПРАВИ ЗА ДОБРОТО НА НИВНОТО ДЕТЕ.</a:t>
            </a:r>
          </a:p>
          <a:p>
            <a:r>
              <a:rPr lang="mk-MK" sz="2400" dirty="0" smtClean="0"/>
              <a:t>ТРЕНЕРОТ НЕ ТРЕБА ДА СЕ БРАНИ ОД РОДИТЕЛИТЕ И НИВНИТЕ ПРАШАЊА,ТРЕБА ДА СОСЛУША,ДА СЕ ЗАПОЗНАЕ СО ОДРЕДЕНИТЕ ПРОБЛЕМИ, ДА ГИ РАЗГЛЕДА НИВНИТЕ ПРЕДЛОЗИ ИЛИ СУГЕСТИИ.</a:t>
            </a:r>
          </a:p>
          <a:p>
            <a:r>
              <a:rPr lang="mk-MK" sz="2400" dirty="0" smtClean="0"/>
              <a:t>РОДИТЕЛИТЕ СЕ СЕКОГАШ ЕМОТИВНО ВКЛУЧЕНИ ВО СПОРТОТ НА СВОЕТО ДЕТЕ-АГРЕСИВОСТ,НЕЗАДОВОЛСТВО,ФРУСТРАЦИЈА.</a:t>
            </a:r>
          </a:p>
          <a:p>
            <a:r>
              <a:rPr lang="mk-MK" sz="2400" dirty="0" smtClean="0"/>
              <a:t>9.ЗАКЛУЧНИ КОМЕНТАРИ</a:t>
            </a:r>
          </a:p>
          <a:p>
            <a:pPr marL="0" indent="0">
              <a:buNone/>
            </a:pPr>
            <a:r>
              <a:rPr lang="mk-MK" sz="2400" dirty="0" smtClean="0"/>
              <a:t>- БЛАГОДАРНОСТ ЗА ПРИСУСТВО НА СОСТАНОКОТ.</a:t>
            </a:r>
            <a:endParaRPr lang="mk-MK" sz="2400" dirty="0"/>
          </a:p>
        </p:txBody>
      </p:sp>
    </p:spTree>
    <p:extLst>
      <p:ext uri="{BB962C8B-B14F-4D97-AF65-F5344CB8AC3E}">
        <p14:creationId xmlns:p14="http://schemas.microsoft.com/office/powerpoint/2010/main" val="3430349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mk-MK" sz="3200" dirty="0" smtClean="0"/>
              <a:t>СТИЛОВИ НА РАКОВОДЕЊЕ НА ТРЕНЕРИТЕ СО СПОРТИСТИТЕ</a:t>
            </a:r>
            <a:endParaRPr lang="mk-M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517232"/>
          </a:xfrm>
        </p:spPr>
        <p:txBody>
          <a:bodyPr>
            <a:normAutofit fontScale="47500" lnSpcReduction="20000"/>
          </a:bodyPr>
          <a:lstStyle/>
          <a:p>
            <a:pPr marL="0" lvl="1" indent="0">
              <a:buNone/>
            </a:pPr>
            <a:r>
              <a:rPr lang="mk-MK" sz="5100" dirty="0" smtClean="0"/>
              <a:t>1.</a:t>
            </a:r>
            <a:r>
              <a:rPr lang="mk-MK" sz="5100" b="1" dirty="0" smtClean="0"/>
              <a:t>ДЕМОКРАТСКИ СТИЛ НА </a:t>
            </a:r>
            <a:r>
              <a:rPr lang="mk-MK" sz="5100" b="1" dirty="0"/>
              <a:t>РАКОВОДЕЊЕ-НАЈЕФИКАСЕН СТИЛ НА РАКОВОДЕЊЕ</a:t>
            </a:r>
            <a:endParaRPr lang="mk-MK" sz="5100" b="1" dirty="0" smtClean="0"/>
          </a:p>
          <a:p>
            <a:pPr marL="0" lvl="1" indent="0">
              <a:buNone/>
            </a:pPr>
            <a:endParaRPr lang="mk-MK" sz="5100" dirty="0" smtClean="0"/>
          </a:p>
          <a:p>
            <a:pPr marL="457200" lvl="1" indent="-457200">
              <a:buFontTx/>
              <a:buChar char="-"/>
            </a:pPr>
            <a:r>
              <a:rPr lang="en-US" sz="3300" dirty="0" smtClean="0">
                <a:latin typeface="Macedonian Tms" pitchFamily="18" charset="0"/>
              </a:rPr>
              <a:t>TRENEROT KOJ GO PRIMENUVA OVOJ STIL </a:t>
            </a:r>
            <a:r>
              <a:rPr lang="mk-MK" sz="3300" dirty="0" smtClean="0">
                <a:latin typeface="Macedonian Tms" pitchFamily="18" charset="0"/>
              </a:rPr>
              <a:t> </a:t>
            </a:r>
            <a:r>
              <a:rPr lang="en-US" sz="3300" dirty="0" smtClean="0">
                <a:latin typeface="Macedonian Tms" pitchFamily="18" charset="0"/>
              </a:rPr>
              <a:t>BARA OD SPORTISTITE DA </a:t>
            </a:r>
            <a:endParaRPr lang="mk-MK" sz="3300" dirty="0" smtClean="0">
              <a:latin typeface="Macedonian Tms" pitchFamily="18" charset="0"/>
            </a:endParaRPr>
          </a:p>
          <a:p>
            <a:pPr marL="0" lvl="1" indent="0">
              <a:buNone/>
            </a:pPr>
            <a:r>
              <a:rPr lang="mk-MK" sz="3300" dirty="0">
                <a:latin typeface="Macedonian Tms" pitchFamily="18" charset="0"/>
              </a:rPr>
              <a:t> </a:t>
            </a:r>
            <a:r>
              <a:rPr lang="mk-MK" sz="3300" dirty="0" smtClean="0">
                <a:latin typeface="Macedonian Tms" pitchFamily="18" charset="0"/>
              </a:rPr>
              <a:t>         </a:t>
            </a:r>
            <a:r>
              <a:rPr lang="en-US" sz="3300" dirty="0" smtClean="0">
                <a:latin typeface="Macedonian Tms" pitchFamily="18" charset="0"/>
              </a:rPr>
              <a:t>BIDAT AKTIVNI. SITE PROCESI SE ODVIVAAT DVONASO</a:t>
            </a:r>
            <a:r>
              <a:rPr lang="mk-MK" sz="3300" dirty="0">
                <a:latin typeface="Macedonian Tms" pitchFamily="18" charset="0"/>
              </a:rPr>
              <a:t>Ч</a:t>
            </a:r>
            <a:r>
              <a:rPr lang="en-US" sz="3300" dirty="0" smtClean="0">
                <a:latin typeface="Macedonian Tms" pitchFamily="18" charset="0"/>
              </a:rPr>
              <a:t>NO</a:t>
            </a:r>
            <a:r>
              <a:rPr lang="mk-MK" sz="3300" dirty="0" smtClean="0">
                <a:latin typeface="Macedonian Tms" pitchFamily="18" charset="0"/>
              </a:rPr>
              <a:t>. </a:t>
            </a:r>
            <a:endParaRPr lang="en-US" sz="3300" dirty="0">
              <a:latin typeface="Macedonian Tms" pitchFamily="18" charset="0"/>
            </a:endParaRPr>
          </a:p>
          <a:p>
            <a:endParaRPr lang="mk-MK" dirty="0" smtClean="0"/>
          </a:p>
          <a:p>
            <a:endParaRPr lang="mk-MK" dirty="0"/>
          </a:p>
          <a:p>
            <a:pPr marL="0" lvl="1" indent="0">
              <a:buNone/>
            </a:pPr>
            <a:r>
              <a:rPr lang="mk-MK" sz="5100" b="1" dirty="0" smtClean="0">
                <a:latin typeface="Macedonian Tms" pitchFamily="18" charset="0"/>
              </a:rPr>
              <a:t>2.</a:t>
            </a:r>
            <a:r>
              <a:rPr lang="en-US" sz="5100" b="1" dirty="0" smtClean="0">
                <a:latin typeface="Macedonian Tms" pitchFamily="18" charset="0"/>
              </a:rPr>
              <a:t>A</a:t>
            </a:r>
            <a:r>
              <a:rPr lang="mk-MK" sz="5100" b="1" dirty="0" smtClean="0">
                <a:latin typeface="Macedonian Tms" pitchFamily="18" charset="0"/>
              </a:rPr>
              <a:t>ВТОКРАТСКИ СТИЛ НА РАКОВОДЕЊЕ</a:t>
            </a:r>
            <a:r>
              <a:rPr lang="en-US" sz="5100" b="1" dirty="0" smtClean="0">
                <a:latin typeface="Macedonian Tms" pitchFamily="18" charset="0"/>
              </a:rPr>
              <a:t> </a:t>
            </a:r>
            <a:r>
              <a:rPr lang="mk-MK" sz="5100" b="1" dirty="0" smtClean="0">
                <a:latin typeface="Macedonian Tms" pitchFamily="18" charset="0"/>
              </a:rPr>
              <a:t> и</a:t>
            </a:r>
            <a:r>
              <a:rPr lang="en-US" sz="5100" b="1" dirty="0" smtClean="0">
                <a:latin typeface="Macedonian Tms" pitchFamily="18" charset="0"/>
              </a:rPr>
              <a:t>li </a:t>
            </a:r>
            <a:r>
              <a:rPr lang="en-US" sz="5100" b="1" dirty="0" err="1" smtClean="0">
                <a:latin typeface="Macedonian Tms" pitchFamily="18" charset="0"/>
              </a:rPr>
              <a:t>Stil</a:t>
            </a:r>
            <a:r>
              <a:rPr lang="en-US" sz="5100" b="1" dirty="0" smtClean="0">
                <a:latin typeface="Macedonian Tms" pitchFamily="18" charset="0"/>
              </a:rPr>
              <a:t> </a:t>
            </a:r>
            <a:r>
              <a:rPr lang="mk-MK" sz="5100" b="1" dirty="0">
                <a:latin typeface="Macedonian Tms" pitchFamily="18" charset="0"/>
              </a:rPr>
              <a:t>н</a:t>
            </a:r>
            <a:r>
              <a:rPr lang="en-US" sz="5100" b="1" dirty="0" smtClean="0">
                <a:latin typeface="Macedonian Tms" pitchFamily="18" charset="0"/>
              </a:rPr>
              <a:t>a </a:t>
            </a:r>
            <a:r>
              <a:rPr lang="mk-MK" sz="5100" b="1" dirty="0" err="1">
                <a:latin typeface="Macedonian Tms" pitchFamily="18" charset="0"/>
              </a:rPr>
              <a:t>ц</a:t>
            </a:r>
            <a:r>
              <a:rPr lang="en-US" sz="5100" b="1" dirty="0" err="1" smtClean="0">
                <a:latin typeface="Macedonian Tms" pitchFamily="18" charset="0"/>
              </a:rPr>
              <a:t>vrsta</a:t>
            </a:r>
            <a:r>
              <a:rPr lang="en-US" sz="5100" b="1" dirty="0" smtClean="0">
                <a:latin typeface="Macedonian Tms" pitchFamily="18" charset="0"/>
              </a:rPr>
              <a:t> </a:t>
            </a:r>
            <a:r>
              <a:rPr lang="mk-MK" sz="5100" b="1" dirty="0" err="1">
                <a:latin typeface="Macedonian Tms" pitchFamily="18" charset="0"/>
              </a:rPr>
              <a:t>р</a:t>
            </a:r>
            <a:r>
              <a:rPr lang="en-US" sz="5100" b="1" dirty="0" smtClean="0">
                <a:latin typeface="Macedonian Tms" pitchFamily="18" charset="0"/>
              </a:rPr>
              <a:t>aka,</a:t>
            </a:r>
            <a:r>
              <a:rPr lang="mk-MK" sz="5100" b="1" dirty="0" smtClean="0">
                <a:latin typeface="Macedonian Tms" pitchFamily="18" charset="0"/>
              </a:rPr>
              <a:t> ДИКТАТОРСКИ СТИЛ</a:t>
            </a:r>
          </a:p>
          <a:p>
            <a:pPr marL="0" lvl="1" indent="0">
              <a:buNone/>
            </a:pPr>
            <a:endParaRPr lang="mk-MK" dirty="0" smtClean="0">
              <a:latin typeface="Macedonian Tms" pitchFamily="18" charset="0"/>
            </a:endParaRPr>
          </a:p>
          <a:p>
            <a:pPr marL="457200" lvl="1" indent="-457200">
              <a:buFontTx/>
              <a:buChar char="-"/>
            </a:pPr>
            <a:r>
              <a:rPr lang="en-US" sz="3300" dirty="0" smtClean="0">
                <a:latin typeface="Macedonian Tms" pitchFamily="18" charset="0"/>
              </a:rPr>
              <a:t>GO PRIMENUVA TRENER KOJ BARA CELOSNO POKORUVAWE I "SLEPO" </a:t>
            </a:r>
            <a:endParaRPr lang="mk-MK" sz="3300" dirty="0" smtClean="0">
              <a:latin typeface="Macedonian Tms" pitchFamily="18" charset="0"/>
            </a:endParaRPr>
          </a:p>
          <a:p>
            <a:pPr marL="0" lvl="1" indent="0">
              <a:buNone/>
            </a:pPr>
            <a:r>
              <a:rPr lang="en-US" sz="3300" dirty="0" smtClean="0">
                <a:latin typeface="Macedonian Tms" pitchFamily="18" charset="0"/>
              </a:rPr>
              <a:t>IZVR</a:t>
            </a:r>
            <a:r>
              <a:rPr lang="mk-MK" sz="3300" dirty="0">
                <a:latin typeface="Macedonian Tms" pitchFamily="18" charset="0"/>
              </a:rPr>
              <a:t>Ш</a:t>
            </a:r>
            <a:r>
              <a:rPr lang="en-US" sz="3300" dirty="0" smtClean="0">
                <a:latin typeface="Macedonian Tms" pitchFamily="18" charset="0"/>
              </a:rPr>
              <a:t>UVAWE NA POSTAVENITE ZADA</a:t>
            </a:r>
            <a:r>
              <a:rPr lang="mk-MK" sz="3300" dirty="0">
                <a:latin typeface="Macedonian Tms" pitchFamily="18" charset="0"/>
              </a:rPr>
              <a:t>Ч</a:t>
            </a:r>
            <a:r>
              <a:rPr lang="en-US" sz="3300" dirty="0" smtClean="0">
                <a:latin typeface="Macedonian Tms" pitchFamily="18" charset="0"/>
              </a:rPr>
              <a:t>I</a:t>
            </a:r>
            <a:r>
              <a:rPr lang="en-US" dirty="0" smtClean="0">
                <a:latin typeface="Macedonian Tms" pitchFamily="18" charset="0"/>
              </a:rPr>
              <a:t>. </a:t>
            </a:r>
            <a:endParaRPr lang="mk-MK" sz="3600" dirty="0" smtClean="0">
              <a:latin typeface="Macedonian Tms" pitchFamily="18" charset="0"/>
            </a:endParaRPr>
          </a:p>
          <a:p>
            <a:pPr marL="0" lvl="1" indent="0">
              <a:buNone/>
            </a:pPr>
            <a:endParaRPr lang="mk-MK" sz="3600" dirty="0" smtClean="0"/>
          </a:p>
          <a:p>
            <a:pPr marL="0" lvl="1" indent="0">
              <a:buNone/>
            </a:pPr>
            <a:r>
              <a:rPr lang="mk-MK" sz="5100" b="1" dirty="0" smtClean="0"/>
              <a:t>3.АНАРХИЧЕН СТИЛ</a:t>
            </a:r>
            <a:r>
              <a:rPr lang="mk-MK" sz="5100" b="1" i="1" dirty="0" smtClean="0"/>
              <a:t> НА РАКОВОДЕЊЕ ИЛИ СТИЛ НА </a:t>
            </a:r>
            <a:r>
              <a:rPr lang="en-US" sz="5100" b="1" i="1" dirty="0" smtClean="0">
                <a:latin typeface="Macedonian Tms" pitchFamily="18" charset="0"/>
              </a:rPr>
              <a:t> "</a:t>
            </a:r>
            <a:r>
              <a:rPr lang="en-US" sz="5100" b="1" i="1" dirty="0" err="1" smtClean="0">
                <a:latin typeface="Macedonian Tms" pitchFamily="18" charset="0"/>
              </a:rPr>
              <a:t>Slobodna</a:t>
            </a:r>
            <a:r>
              <a:rPr lang="en-US" sz="5100" b="1" i="1" dirty="0" smtClean="0">
                <a:latin typeface="Macedonian Tms" pitchFamily="18" charset="0"/>
              </a:rPr>
              <a:t> </a:t>
            </a:r>
            <a:r>
              <a:rPr lang="en-US" sz="5100" b="1" i="1" dirty="0" err="1" smtClean="0">
                <a:latin typeface="Macedonian Tms" pitchFamily="18" charset="0"/>
              </a:rPr>
              <a:t>Raka</a:t>
            </a:r>
            <a:r>
              <a:rPr lang="en-US" sz="5100" b="1" i="1" dirty="0" smtClean="0">
                <a:latin typeface="Macedonian Tms" pitchFamily="18" charset="0"/>
              </a:rPr>
              <a:t>“</a:t>
            </a:r>
            <a:endParaRPr lang="en-US" sz="5100" b="1" i="1" dirty="0">
              <a:latin typeface="Macedonian Tms" pitchFamily="18" charset="0"/>
            </a:endParaRPr>
          </a:p>
          <a:p>
            <a:pPr lvl="1"/>
            <a:r>
              <a:rPr lang="en-US" sz="3800" dirty="0" smtClean="0">
                <a:latin typeface="Macedonian Tms" pitchFamily="18" charset="0"/>
              </a:rPr>
              <a:t>OVDE SEKOJ </a:t>
            </a:r>
            <a:r>
              <a:rPr lang="mk-MK" sz="3800" dirty="0">
                <a:latin typeface="Macedonian Tms" pitchFamily="18" charset="0"/>
              </a:rPr>
              <a:t>Ч</a:t>
            </a:r>
            <a:r>
              <a:rPr lang="en-US" sz="3800" dirty="0" smtClean="0">
                <a:latin typeface="Macedonian Tms" pitchFamily="18" charset="0"/>
              </a:rPr>
              <a:t>LEN NA GRUPATA - EKIPATA E PREPU</a:t>
            </a:r>
            <a:r>
              <a:rPr lang="mk-MK" sz="3800" dirty="0" smtClean="0">
                <a:latin typeface="Macedonian Tms" pitchFamily="18" charset="0"/>
              </a:rPr>
              <a:t>Ш</a:t>
            </a:r>
            <a:r>
              <a:rPr lang="en-US" sz="3800" dirty="0" smtClean="0">
                <a:latin typeface="Macedonian Tms" pitchFamily="18" charset="0"/>
              </a:rPr>
              <a:t>TEN SAM NA SEBE</a:t>
            </a:r>
            <a:r>
              <a:rPr lang="en-US" dirty="0" smtClean="0">
                <a:latin typeface="Macedonian Tms" pitchFamily="18" charset="0"/>
              </a:rPr>
              <a:t>. </a:t>
            </a:r>
            <a:endParaRPr lang="mk-MK" dirty="0">
              <a:latin typeface="Macedonian Tms" pitchFamily="18" charset="0"/>
            </a:endParaRPr>
          </a:p>
          <a:p>
            <a:pPr marL="457200" lvl="1" indent="0">
              <a:buNone/>
            </a:pPr>
            <a:r>
              <a:rPr lang="mk-MK" sz="5100" dirty="0" smtClean="0">
                <a:latin typeface="Macedonian Tms" pitchFamily="18" charset="0"/>
              </a:rPr>
              <a:t>4.Субмисивен стил на раководење-несигурен,неодлучен,ке видиме можеми исл</a:t>
            </a:r>
            <a:endParaRPr lang="en-US" sz="5100" dirty="0" smtClean="0">
              <a:latin typeface="Macedonian Tms" pitchFamily="18" charset="0"/>
            </a:endParaRPr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28488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rmAutofit/>
          </a:bodyPr>
          <a:lstStyle/>
          <a:p>
            <a:r>
              <a:rPr lang="mk-MK" dirty="0" smtClean="0"/>
              <a:t>Комуникација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32859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400" dirty="0" smtClean="0">
                <a:latin typeface="Macedonian Tms" pitchFamily="18" charset="0"/>
              </a:rPr>
              <a:t>    </a:t>
            </a:r>
            <a:endParaRPr lang="mk-MK" sz="4400" dirty="0" smtClean="0">
              <a:latin typeface="Macedonian Tms" pitchFamily="18" charset="0"/>
            </a:endParaRPr>
          </a:p>
          <a:p>
            <a:pPr marL="0" indent="0">
              <a:buNone/>
            </a:pPr>
            <a:r>
              <a:rPr lang="mk-MK" sz="9600" dirty="0" smtClean="0">
                <a:latin typeface="Macedonian Tms" pitchFamily="18" charset="0"/>
              </a:rPr>
              <a:t>Вербална </a:t>
            </a:r>
            <a:r>
              <a:rPr lang="mk-MK" sz="9600" dirty="0">
                <a:latin typeface="Macedonian Tms" pitchFamily="18" charset="0"/>
              </a:rPr>
              <a:t>и невербална комуникација</a:t>
            </a:r>
          </a:p>
          <a:p>
            <a:pPr marL="0" indent="0">
              <a:buNone/>
            </a:pPr>
            <a:endParaRPr lang="mk-MK" sz="9600" dirty="0" smtClean="0">
              <a:latin typeface="Macedonian Tms" pitchFamily="18" charset="0"/>
            </a:endParaRPr>
          </a:p>
          <a:p>
            <a:pPr marL="0" indent="0">
              <a:buNone/>
            </a:pPr>
            <a:r>
              <a:rPr lang="mk-MK" sz="9600" dirty="0" smtClean="0">
                <a:latin typeface="Macedonian Tms" pitchFamily="18" charset="0"/>
              </a:rPr>
              <a:t>Ефикасната комуникација е клуч за успешно тренирање</a:t>
            </a:r>
          </a:p>
          <a:p>
            <a:pPr marL="0" indent="0">
              <a:buNone/>
            </a:pPr>
            <a:endParaRPr lang="mk-MK" sz="9600" dirty="0" smtClean="0">
              <a:latin typeface="Macedonian Tms" pitchFamily="18" charset="0"/>
            </a:endParaRPr>
          </a:p>
          <a:p>
            <a:pPr marL="0" indent="0">
              <a:buNone/>
            </a:pPr>
            <a:r>
              <a:rPr lang="mk-MK" sz="9600" dirty="0" smtClean="0">
                <a:latin typeface="Macedonian Tms" pitchFamily="18" charset="0"/>
              </a:rPr>
              <a:t>Комуникацијата е динамички процес на пракање,примање и  интерпретација на пораките низ различни сензорни канали со различни емоции</a:t>
            </a:r>
          </a:p>
          <a:p>
            <a:pPr marL="0" indent="0">
              <a:buNone/>
            </a:pPr>
            <a:endParaRPr lang="mk-MK" sz="9600" dirty="0" smtClean="0">
              <a:latin typeface="Macedonian Tms" pitchFamily="18" charset="0"/>
            </a:endParaRPr>
          </a:p>
          <a:p>
            <a:pPr marL="0" indent="0">
              <a:buNone/>
            </a:pPr>
            <a:r>
              <a:rPr lang="mk-MK" sz="9600" dirty="0" smtClean="0">
                <a:latin typeface="Macedonian Tms" pitchFamily="18" charset="0"/>
              </a:rPr>
              <a:t>Комуникацијата е двосмерна улица и бара вештина на соопштување на пораката и вештина на слушање на соговорникот.</a:t>
            </a:r>
          </a:p>
          <a:p>
            <a:pPr marL="0" indent="0">
              <a:buNone/>
            </a:pPr>
            <a:endParaRPr lang="mk-MK" sz="9600" dirty="0">
              <a:latin typeface="Macedonian Tms" pitchFamily="18" charset="0"/>
            </a:endParaRPr>
          </a:p>
          <a:p>
            <a:pPr marL="0" indent="0">
              <a:buNone/>
            </a:pPr>
            <a:r>
              <a:rPr lang="mk-MK" sz="9600" dirty="0" smtClean="0">
                <a:latin typeface="Macedonian Tms" pitchFamily="18" charset="0"/>
              </a:rPr>
              <a:t>Успешна комуникација  со спортистите подразбира добро да ги познавате нивните слабости и предности,како реагираат на критика,стрес и притисок на натпреварот исл</a:t>
            </a:r>
          </a:p>
          <a:p>
            <a:pPr marL="0" indent="0">
              <a:buNone/>
            </a:pPr>
            <a:r>
              <a:rPr lang="en-US" sz="8000" dirty="0" smtClean="0">
                <a:latin typeface="Macedonian Tms" pitchFamily="18" charset="0"/>
              </a:rPr>
              <a:t>     </a:t>
            </a:r>
            <a:endParaRPr lang="mk-MK" sz="8000" dirty="0" smtClean="0">
              <a:latin typeface="Macedonian Tms" pitchFamily="18" charset="0"/>
            </a:endParaRPr>
          </a:p>
          <a:p>
            <a:pPr marL="0" indent="0">
              <a:buNone/>
            </a:pPr>
            <a:endParaRPr lang="mk-MK" sz="4400" dirty="0">
              <a:latin typeface="Macedonian Tms" pitchFamily="18" charset="0"/>
            </a:endParaRPr>
          </a:p>
          <a:p>
            <a:pPr marL="0" indent="0">
              <a:buNone/>
            </a:pPr>
            <a:endParaRPr lang="mk-MK" sz="4400" dirty="0">
              <a:latin typeface="Macedonian Tms" pitchFamily="18" charset="0"/>
            </a:endParaRPr>
          </a:p>
          <a:p>
            <a:pPr marL="0" indent="0">
              <a:buNone/>
            </a:pPr>
            <a:endParaRPr lang="en-US" sz="5600" b="1" dirty="0" smtClean="0">
              <a:latin typeface="Macedonian Tms" pitchFamily="18" charset="0"/>
            </a:endParaRPr>
          </a:p>
          <a:p>
            <a:pPr marL="0" indent="0">
              <a:buNone/>
            </a:pPr>
            <a:r>
              <a:rPr lang="en-US" sz="5600" b="1" dirty="0" smtClean="0">
                <a:latin typeface="Macedonian Tms" pitchFamily="18" charset="0"/>
              </a:rPr>
              <a:t>                                                                            </a:t>
            </a:r>
          </a:p>
          <a:p>
            <a:pPr marL="0" indent="0">
              <a:buNone/>
            </a:pPr>
            <a:r>
              <a:rPr lang="en-US" sz="5600" b="1" dirty="0" smtClean="0">
                <a:latin typeface="Macedonian Tms" pitchFamily="18" charset="0"/>
              </a:rPr>
              <a:t>                                                                       </a:t>
            </a:r>
            <a:r>
              <a:rPr lang="mk-MK" sz="5600" b="1" dirty="0" smtClean="0">
                <a:latin typeface="Macedonian Tms" pitchFamily="18" charset="0"/>
              </a:rPr>
              <a:t>                                                       </a:t>
            </a:r>
            <a:r>
              <a:rPr lang="en-US" sz="5600" b="1" dirty="0" smtClean="0">
                <a:latin typeface="Macedonian Tms" pitchFamily="18" charset="0"/>
              </a:rPr>
              <a:t>    </a:t>
            </a:r>
            <a:r>
              <a:rPr lang="mk-MK" sz="5600" b="1" dirty="0" smtClean="0">
                <a:latin typeface="Macedonian Tms" pitchFamily="18" charset="0"/>
              </a:rPr>
              <a:t>          </a:t>
            </a:r>
          </a:p>
          <a:p>
            <a:pPr marL="0" indent="0">
              <a:buNone/>
            </a:pPr>
            <a:r>
              <a:rPr lang="mk-MK" sz="4400" b="1" dirty="0">
                <a:latin typeface="Macedonian Tms" pitchFamily="18" charset="0"/>
              </a:rPr>
              <a:t> </a:t>
            </a:r>
            <a:r>
              <a:rPr lang="mk-MK" sz="4400" b="1" dirty="0" smtClean="0">
                <a:latin typeface="Macedonian Tms" pitchFamily="18" charset="0"/>
              </a:rPr>
              <a:t>                                                                                                                                            </a:t>
            </a:r>
            <a:endParaRPr lang="en-US" sz="4400" b="1" dirty="0" smtClean="0">
              <a:latin typeface="Macedonian Tms" pitchFamily="18" charset="0"/>
            </a:endParaRPr>
          </a:p>
          <a:p>
            <a:pPr marL="0" indent="0">
              <a:buNone/>
            </a:pPr>
            <a:r>
              <a:rPr lang="en-US" sz="4400" b="1" dirty="0" smtClean="0">
                <a:latin typeface="Macedonian Tms" pitchFamily="18" charset="0"/>
              </a:rPr>
              <a:t>                                                    </a:t>
            </a:r>
          </a:p>
          <a:p>
            <a:pPr marL="0" indent="0">
              <a:buNone/>
            </a:pPr>
            <a:r>
              <a:rPr lang="en-US" sz="4400" dirty="0" smtClean="0">
                <a:latin typeface="Macedonian Tms" pitchFamily="18" charset="0"/>
              </a:rPr>
              <a:t>                                                                                                                                                     </a:t>
            </a:r>
            <a:r>
              <a:rPr lang="mk-MK" sz="4400" dirty="0" smtClean="0">
                <a:latin typeface="Macedonian Tms" pitchFamily="18" charset="0"/>
              </a:rPr>
              <a:t>                                                                </a:t>
            </a:r>
            <a:r>
              <a:rPr lang="en-US" sz="4400" dirty="0" smtClean="0">
                <a:latin typeface="Macedonian Tms" pitchFamily="18" charset="0"/>
              </a:rPr>
              <a:t> </a:t>
            </a:r>
            <a:r>
              <a:rPr lang="mk-MK" sz="4400" dirty="0" smtClean="0">
                <a:latin typeface="Macedonian Tms" pitchFamily="18" charset="0"/>
              </a:rPr>
              <a:t>                                           </a:t>
            </a:r>
          </a:p>
          <a:p>
            <a:pPr marL="0" indent="0">
              <a:buNone/>
            </a:pPr>
            <a:r>
              <a:rPr lang="mk-MK" sz="4400" dirty="0">
                <a:latin typeface="Macedonian Tms" pitchFamily="18" charset="0"/>
              </a:rPr>
              <a:t> </a:t>
            </a:r>
            <a:r>
              <a:rPr lang="mk-MK" sz="4400" dirty="0" smtClean="0">
                <a:latin typeface="Macedonian Tms" pitchFamily="18" charset="0"/>
              </a:rPr>
              <a:t>                                                                                                                                            </a:t>
            </a:r>
            <a:r>
              <a:rPr lang="en-US" sz="4400" dirty="0" smtClean="0">
                <a:latin typeface="Macedonian Tms" pitchFamily="18" charset="0"/>
              </a:rPr>
              <a:t>                                                                            </a:t>
            </a:r>
          </a:p>
          <a:p>
            <a:pPr marL="0" indent="0">
              <a:buNone/>
            </a:pPr>
            <a:r>
              <a:rPr lang="en-US" sz="4400" dirty="0" smtClean="0">
                <a:latin typeface="Macedonian Tms" pitchFamily="18" charset="0"/>
              </a:rPr>
              <a:t>                                                                        </a:t>
            </a:r>
            <a:r>
              <a:rPr lang="mk-MK" sz="4400" dirty="0" smtClean="0">
                <a:latin typeface="Macedonian Tms" pitchFamily="18" charset="0"/>
              </a:rPr>
              <a:t>                                                          </a:t>
            </a:r>
            <a:r>
              <a:rPr lang="en-US" sz="4400" dirty="0" smtClean="0">
                <a:latin typeface="Macedonian Tms" pitchFamily="18" charset="0"/>
              </a:rPr>
              <a:t>    </a:t>
            </a:r>
            <a:r>
              <a:rPr lang="mk-MK" sz="4400" dirty="0" smtClean="0">
                <a:latin typeface="Macedonian Tms" pitchFamily="18" charset="0"/>
              </a:rPr>
              <a:t> </a:t>
            </a:r>
          </a:p>
          <a:p>
            <a:pPr marL="0" indent="0">
              <a:buNone/>
            </a:pPr>
            <a:r>
              <a:rPr lang="mk-MK" sz="4400" dirty="0">
                <a:latin typeface="Macedonian Tms" pitchFamily="18" charset="0"/>
              </a:rPr>
              <a:t> </a:t>
            </a:r>
            <a:r>
              <a:rPr lang="mk-MK" sz="4400" dirty="0" smtClean="0">
                <a:latin typeface="Macedonian Tms" pitchFamily="18" charset="0"/>
              </a:rPr>
              <a:t>                                                                                                                                                            </a:t>
            </a:r>
            <a:endParaRPr lang="en-US" sz="4400" dirty="0" smtClean="0">
              <a:latin typeface="Macedonian Tms" pitchFamily="18" charset="0"/>
            </a:endParaRPr>
          </a:p>
          <a:p>
            <a:pPr marL="0" indent="0">
              <a:buNone/>
            </a:pPr>
            <a:r>
              <a:rPr lang="en-US" sz="4400" dirty="0" smtClean="0">
                <a:latin typeface="Macedonian Tms" pitchFamily="18" charset="0"/>
              </a:rPr>
              <a:t>                                                                             </a:t>
            </a:r>
          </a:p>
          <a:p>
            <a:pPr marL="0" indent="0">
              <a:buNone/>
            </a:pPr>
            <a:r>
              <a:rPr lang="en-US" sz="4400" dirty="0" smtClean="0">
                <a:latin typeface="Macedonian Tms" pitchFamily="18" charset="0"/>
              </a:rPr>
              <a:t>                                                                            </a:t>
            </a:r>
          </a:p>
          <a:p>
            <a:pPr marL="0" indent="0">
              <a:buNone/>
            </a:pPr>
            <a:r>
              <a:rPr lang="en-US" sz="4400" dirty="0" smtClean="0">
                <a:latin typeface="Macedonian Tms" pitchFamily="18" charset="0"/>
              </a:rPr>
              <a:t>                                                                         </a:t>
            </a:r>
            <a:r>
              <a:rPr lang="mk-MK" sz="4400" dirty="0" smtClean="0">
                <a:latin typeface="Macedonian Tms" pitchFamily="18" charset="0"/>
              </a:rPr>
              <a:t>                                                       </a:t>
            </a:r>
            <a:r>
              <a:rPr lang="en-US" sz="4400" dirty="0" smtClean="0">
                <a:latin typeface="Macedonian Tms" pitchFamily="18" charset="0"/>
              </a:rPr>
              <a:t>   </a:t>
            </a:r>
            <a:endParaRPr lang="mk-MK" sz="4400" dirty="0" smtClean="0">
              <a:latin typeface="Macedonian Tms" pitchFamily="18" charset="0"/>
            </a:endParaRPr>
          </a:p>
          <a:p>
            <a:pPr marL="0" indent="0">
              <a:buNone/>
            </a:pPr>
            <a:endParaRPr lang="mk-MK" sz="4400" dirty="0" smtClean="0">
              <a:latin typeface="Macedonian Tms" pitchFamily="18" charset="0"/>
            </a:endParaRPr>
          </a:p>
          <a:p>
            <a:pPr marL="0" indent="0">
              <a:buNone/>
            </a:pPr>
            <a:r>
              <a:rPr lang="mk-MK" sz="4400" dirty="0">
                <a:latin typeface="Macedonian Tms" pitchFamily="18" charset="0"/>
              </a:rPr>
              <a:t> </a:t>
            </a:r>
            <a:r>
              <a:rPr lang="mk-MK" sz="4400" dirty="0" smtClean="0">
                <a:latin typeface="Macedonian Tms" pitchFamily="18" charset="0"/>
              </a:rPr>
              <a:t>                                                                                                                            </a:t>
            </a:r>
            <a:endParaRPr lang="en-US" sz="4400" dirty="0" smtClean="0">
              <a:latin typeface="Macedonian Tm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85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/>
              <a:t>Комуникациски вештини кај тренерот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en-US" sz="4400" dirty="0"/>
              <a:t>T</a:t>
            </a:r>
            <a:r>
              <a:rPr lang="ru-RU" sz="4400" dirty="0" smtClean="0"/>
              <a:t>ренер </a:t>
            </a:r>
            <a:r>
              <a:rPr lang="ru-RU" sz="4400" dirty="0"/>
              <a:t>со кредибилитет</a:t>
            </a:r>
          </a:p>
          <a:p>
            <a:r>
              <a:rPr lang="en-US" sz="4400" dirty="0"/>
              <a:t>T</a:t>
            </a:r>
            <a:r>
              <a:rPr lang="ru-RU" sz="4400" dirty="0" smtClean="0"/>
              <a:t>ренер </a:t>
            </a:r>
            <a:r>
              <a:rPr lang="ru-RU" sz="4400" dirty="0"/>
              <a:t>со позитивен став</a:t>
            </a:r>
          </a:p>
          <a:p>
            <a:r>
              <a:rPr lang="en-US" sz="4400" dirty="0"/>
              <a:t>T</a:t>
            </a:r>
            <a:r>
              <a:rPr lang="ru-RU" sz="4400" dirty="0" smtClean="0"/>
              <a:t>ренер </a:t>
            </a:r>
            <a:r>
              <a:rPr lang="ru-RU" sz="4400" dirty="0"/>
              <a:t>судија-секогаш ги </a:t>
            </a:r>
            <a:r>
              <a:rPr lang="ru-RU" sz="4400" dirty="0" smtClean="0"/>
              <a:t>проценува, </a:t>
            </a:r>
            <a:r>
              <a:rPr lang="ru-RU" sz="4400" dirty="0"/>
              <a:t>а не ги </a:t>
            </a:r>
            <a:r>
              <a:rPr lang="ru-RU" sz="4400" dirty="0" smtClean="0"/>
              <a:t>обучува </a:t>
            </a:r>
            <a:r>
              <a:rPr lang="ru-RU" sz="4400" dirty="0"/>
              <a:t>спортистите</a:t>
            </a:r>
          </a:p>
          <a:p>
            <a:r>
              <a:rPr lang="mk-MK" sz="4400" dirty="0"/>
              <a:t>Д</a:t>
            </a:r>
            <a:r>
              <a:rPr lang="ru-RU" sz="4400" dirty="0" smtClean="0"/>
              <a:t>оследен </a:t>
            </a:r>
            <a:r>
              <a:rPr lang="ru-RU" sz="4400" dirty="0"/>
              <a:t>тренер</a:t>
            </a:r>
          </a:p>
          <a:p>
            <a:r>
              <a:rPr lang="en-US" sz="4400" dirty="0"/>
              <a:t>T</a:t>
            </a:r>
            <a:r>
              <a:rPr lang="ru-RU" sz="4400" dirty="0" smtClean="0"/>
              <a:t>ренер </a:t>
            </a:r>
            <a:r>
              <a:rPr lang="ru-RU" sz="4400" dirty="0"/>
              <a:t>камено лице или изразување на емоции</a:t>
            </a:r>
          </a:p>
          <a:p>
            <a:r>
              <a:rPr lang="ru-RU" sz="4400" dirty="0"/>
              <a:t>Вештина на слушање на другите</a:t>
            </a:r>
          </a:p>
          <a:p>
            <a:r>
              <a:rPr lang="ru-RU" sz="4400" dirty="0"/>
              <a:t>Тренер зборливко</a:t>
            </a:r>
          </a:p>
          <a:p>
            <a:r>
              <a:rPr lang="ru-RU" sz="4400" dirty="0"/>
              <a:t>Тренер професор никој не го разбира</a:t>
            </a:r>
          </a:p>
          <a:p>
            <a:r>
              <a:rPr lang="ru-RU" sz="4400" dirty="0"/>
              <a:t>Умешност на демонстрирања</a:t>
            </a:r>
          </a:p>
          <a:p>
            <a:r>
              <a:rPr lang="ru-RU" sz="4400" dirty="0"/>
              <a:t>З</a:t>
            </a:r>
            <a:r>
              <a:rPr lang="ru-RU" sz="4400" dirty="0" smtClean="0"/>
              <a:t>наење </a:t>
            </a:r>
            <a:r>
              <a:rPr lang="ru-RU" sz="4400" dirty="0"/>
              <a:t>за принципите на ефикасно наградување и казнување</a:t>
            </a:r>
          </a:p>
          <a:p>
            <a:r>
              <a:rPr lang="ru-RU" sz="4400" dirty="0"/>
              <a:t>Користење на фидбек</a:t>
            </a:r>
          </a:p>
          <a:p>
            <a:endParaRPr lang="ru-RU" dirty="0"/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053682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ЗАКЛУЧОК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„Спортот е привилегија на најдобрите, но да се стане најдобар треба да се има позитивни модели околу себе, генетика и многу работа. Амбицијата-најдобар </a:t>
            </a:r>
            <a:r>
              <a:rPr lang="mk-MK" dirty="0" smtClean="0"/>
              <a:t>на родителот </a:t>
            </a:r>
            <a:r>
              <a:rPr lang="ru-RU" dirty="0" smtClean="0"/>
              <a:t>или </a:t>
            </a:r>
            <a:r>
              <a:rPr lang="ru-RU" dirty="0"/>
              <a:t>опсесијата-победа може само да создадат страв од неуспех. Тој страв може да резултира со просечна изведба, лоши резултати и силно разочарување на детето </a:t>
            </a:r>
            <a:r>
              <a:rPr lang="ru-RU" dirty="0" smtClean="0"/>
              <a:t>или адолесцентот како </a:t>
            </a:r>
            <a:r>
              <a:rPr lang="ru-RU" dirty="0"/>
              <a:t>спортист, но и како личност,“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43713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Macedonian Tms" pitchFamily="18" charset="0"/>
              </a:rPr>
              <a:t>BLAGODARAM </a:t>
            </a:r>
            <a:r>
              <a:rPr lang="en-US" dirty="0">
                <a:latin typeface="Macedonian Tms" pitchFamily="18" charset="0"/>
              </a:rPr>
              <a:t>ZA VA[ETO VNIMANIE !!!    </a:t>
            </a:r>
            <a:r>
              <a:rPr lang="en-US" dirty="0"/>
              <a:t>                                              </a:t>
            </a:r>
            <a:endParaRPr lang="mk-MK" dirty="0"/>
          </a:p>
        </p:txBody>
      </p:sp>
      <p:sp>
        <p:nvSpPr>
          <p:cNvPr id="3" name="Rectangle 2"/>
          <p:cNvSpPr/>
          <p:nvPr/>
        </p:nvSpPr>
        <p:spPr>
          <a:xfrm>
            <a:off x="-180528" y="26064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Macedonian Tms" pitchFamily="18" charset="0"/>
              </a:rPr>
              <a:t>                                         </a:t>
            </a:r>
          </a:p>
          <a:p>
            <a:r>
              <a:rPr lang="en-US" dirty="0">
                <a:latin typeface="Macedonian Tms" pitchFamily="18" charset="0"/>
              </a:rPr>
              <a:t>	</a:t>
            </a:r>
            <a:r>
              <a:rPr lang="en-US" dirty="0" smtClean="0">
                <a:latin typeface="Macedonian Tms" pitchFamily="18" charset="0"/>
              </a:rPr>
              <a:t>	MOTIVACIJA</a:t>
            </a:r>
            <a:r>
              <a:rPr lang="en-US" dirty="0">
                <a:latin typeface="Macedonian Tms" pitchFamily="18" charset="0"/>
              </a:rPr>
              <a:t>= CEL+SAMODOVERBA</a:t>
            </a:r>
          </a:p>
          <a:p>
            <a:endParaRPr lang="en-US" dirty="0">
              <a:latin typeface="Macedonian Tms" pitchFamily="18" charset="0"/>
            </a:endParaRPr>
          </a:p>
          <a:p>
            <a:r>
              <a:rPr lang="en-US" dirty="0" smtClean="0">
                <a:latin typeface="Macedonian Tms" pitchFamily="18" charset="0"/>
              </a:rPr>
              <a:t>                                      USPEH</a:t>
            </a:r>
            <a:r>
              <a:rPr lang="en-US" dirty="0">
                <a:latin typeface="Macedonian Tms" pitchFamily="18" charset="0"/>
              </a:rPr>
              <a:t>=@</a:t>
            </a:r>
            <a:r>
              <a:rPr lang="en-US" dirty="0" smtClean="0">
                <a:latin typeface="Macedonian Tms" pitchFamily="18" charset="0"/>
              </a:rPr>
              <a:t>ELBA+VIZIJA+ AKCIJ</a:t>
            </a:r>
            <a:r>
              <a:rPr lang="mk-MK" dirty="0">
                <a:latin typeface="Macedonian Tms" pitchFamily="18" charset="0"/>
              </a:rPr>
              <a:t>А</a:t>
            </a:r>
            <a:endParaRPr lang="en-US" dirty="0">
              <a:latin typeface="Macedonian Tms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3168351" cy="230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331236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44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Спортски триаголник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0" lvl="6" indent="0">
              <a:buNone/>
            </a:pPr>
            <a:r>
              <a:rPr lang="mk-MK" sz="3200" dirty="0" smtClean="0"/>
              <a:t>СПОРТИСТИ</a:t>
            </a:r>
          </a:p>
          <a:p>
            <a:pPr algn="ctr"/>
            <a:endParaRPr lang="mk-MK" dirty="0"/>
          </a:p>
          <a:p>
            <a:pPr algn="ctr"/>
            <a:endParaRPr lang="mk-MK" dirty="0" smtClean="0"/>
          </a:p>
          <a:p>
            <a:pPr marL="0" indent="0">
              <a:buNone/>
            </a:pPr>
            <a:r>
              <a:rPr lang="mk-MK" dirty="0"/>
              <a:t> </a:t>
            </a:r>
            <a:r>
              <a:rPr lang="mk-MK" dirty="0" smtClean="0"/>
              <a:t>    ТРЕНЕР                                            РОДИТЕЛИ</a:t>
            </a:r>
          </a:p>
          <a:p>
            <a:pPr marL="0" indent="0">
              <a:buNone/>
            </a:pPr>
            <a:endParaRPr lang="mk-MK" dirty="0"/>
          </a:p>
          <a:p>
            <a:pPr marL="0" indent="0" algn="ctr">
              <a:buNone/>
            </a:pPr>
            <a:r>
              <a:rPr lang="mk-MK" dirty="0" smtClean="0"/>
              <a:t>ПОЗИТИВНАТА КОМУНИКАЦИЈА ПОМЕЃУ ТРЕНЕРОТ, СПОРТИСТОТ И РОДИТЕЛИТЕ Е ИМПЕРАТИВ ЗА РАЗВОЈ НА СПОРТИСТОТ</a:t>
            </a:r>
            <a:endParaRPr lang="mk-MK" dirty="0"/>
          </a:p>
        </p:txBody>
      </p:sp>
      <p:pic>
        <p:nvPicPr>
          <p:cNvPr id="1027" name="Picture 3" descr="C:\Users\Lence\Desktop\slikicki\k139251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40811"/>
            <a:ext cx="2952328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7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Спортот и можностите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mk-MK" dirty="0" smtClean="0"/>
              <a:t>Спортот е вештина која инспирира, поттикнува на натпреварување.</a:t>
            </a:r>
          </a:p>
          <a:p>
            <a:pPr algn="just"/>
            <a:r>
              <a:rPr lang="mk-MK" dirty="0" smtClean="0"/>
              <a:t>Спортот е вештина за целиот живот и ќе ги отвори вратите на многу можности кон различни активности и искуства во годините кои доаѓаат....</a:t>
            </a:r>
          </a:p>
          <a:p>
            <a:pPr algn="just"/>
            <a:r>
              <a:rPr lang="mk-MK" dirty="0" smtClean="0"/>
              <a:t>Врвен спортист, менаџер, тренер, судија, професор, физиотерапевт, лекар, психолог...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38266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СПОРТОТ Е СЛОЖЕН</a:t>
            </a:r>
            <a:br>
              <a:rPr lang="mk-MK" dirty="0" smtClean="0"/>
            </a:br>
            <a:r>
              <a:rPr lang="mk-MK" sz="2700" dirty="0" smtClean="0"/>
              <a:t>БИО-МЕДИЦИНСКИ,ПЕДАГОШКИ-ПСИХОЛОШКИ.....</a:t>
            </a:r>
            <a:br>
              <a:rPr lang="mk-MK" sz="2700" dirty="0" smtClean="0"/>
            </a:br>
            <a:r>
              <a:rPr lang="mk-MK" sz="2700" dirty="0" smtClean="0"/>
              <a:t>ФИЗИЧКА,ТЕХНИЧКА,ТАКТИЧКА,ПСИХОЛОШКА ПОДГОТОВКА</a:t>
            </a:r>
            <a:endParaRPr lang="mk-MK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r>
              <a:rPr lang="mk-MK" dirty="0" smtClean="0"/>
              <a:t>ДАЛИ ВАШЕТО ДЕТЕ ЌЕ УСПЕЕ ЗАВИСИ ОД:</a:t>
            </a:r>
          </a:p>
          <a:p>
            <a:endParaRPr lang="mk-MK" dirty="0" smtClean="0"/>
          </a:p>
          <a:p>
            <a:r>
              <a:rPr lang="mk-MK" dirty="0" smtClean="0"/>
              <a:t>1.ГЕНЕТСКИ ФАКТОРИ</a:t>
            </a:r>
          </a:p>
          <a:p>
            <a:r>
              <a:rPr lang="mk-MK" dirty="0" smtClean="0"/>
              <a:t>2.СОЦИЈАЛНИ ФАКТОРИ-СРЕДИНА</a:t>
            </a:r>
          </a:p>
          <a:p>
            <a:r>
              <a:rPr lang="mk-MK" dirty="0" smtClean="0"/>
              <a:t>3.САМОАКТИВНОСТ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04899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ТАЛЕНТ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1.НАДАРЕНОСТ</a:t>
            </a:r>
          </a:p>
          <a:p>
            <a:endParaRPr lang="mk-MK" dirty="0"/>
          </a:p>
          <a:p>
            <a:r>
              <a:rPr lang="mk-MK" dirty="0" smtClean="0"/>
              <a:t>2.МОТИВАЦИЈА СОПСТВЕНА-НЕ ОД       </a:t>
            </a:r>
          </a:p>
          <a:p>
            <a:pPr marL="0" indent="0">
              <a:buNone/>
            </a:pPr>
            <a:r>
              <a:rPr lang="mk-MK" dirty="0" smtClean="0"/>
              <a:t>       АМБИЦИИТЕ НА РОДИТЕЛИТЕ</a:t>
            </a:r>
          </a:p>
          <a:p>
            <a:endParaRPr lang="mk-MK" dirty="0"/>
          </a:p>
          <a:p>
            <a:r>
              <a:rPr lang="mk-MK" dirty="0" smtClean="0"/>
              <a:t>3.КРЕАТИВНОСТ</a:t>
            </a:r>
            <a:endParaRPr lang="mk-M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93096"/>
            <a:ext cx="338437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86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РОДИТЕЛИ</a:t>
            </a:r>
            <a:br>
              <a:rPr lang="mk-MK" dirty="0" smtClean="0"/>
            </a:b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55000" lnSpcReduction="20000"/>
          </a:bodyPr>
          <a:lstStyle/>
          <a:p>
            <a:r>
              <a:rPr lang="mk-MK" sz="5100" dirty="0" smtClean="0"/>
              <a:t>ЗОШТО Е ДОБРО ВАШЕТО ДЕТЕ ДА СЕ БАВИ СО СПОРТ?</a:t>
            </a:r>
          </a:p>
          <a:p>
            <a:pPr marL="0" indent="0">
              <a:buNone/>
            </a:pPr>
            <a:endParaRPr lang="mk-MK" dirty="0" smtClean="0"/>
          </a:p>
          <a:p>
            <a:pPr algn="just"/>
            <a:r>
              <a:rPr lang="mk-MK" sz="4100" dirty="0" smtClean="0"/>
              <a:t>ФИЗИЧКИ РАЗВОЈ</a:t>
            </a:r>
          </a:p>
          <a:p>
            <a:pPr algn="just"/>
            <a:r>
              <a:rPr lang="mk-MK" sz="4100" dirty="0" smtClean="0"/>
              <a:t>ПСИХОЛОШКИ РАЗВОЈ</a:t>
            </a:r>
          </a:p>
          <a:p>
            <a:pPr algn="just"/>
            <a:r>
              <a:rPr lang="mk-MK" sz="4100" dirty="0" smtClean="0"/>
              <a:t>СОЦИЈАЛЕН РАЗВОЈ</a:t>
            </a:r>
          </a:p>
          <a:p>
            <a:pPr algn="just"/>
            <a:r>
              <a:rPr lang="mk-MK" sz="4100" dirty="0" smtClean="0"/>
              <a:t>ЗДРАВЈЕТО НА СПОРТИСТИТЕ</a:t>
            </a:r>
          </a:p>
          <a:p>
            <a:pPr marL="0" indent="0" algn="just">
              <a:buNone/>
            </a:pPr>
            <a:endParaRPr lang="mk-MK" sz="4100" dirty="0" smtClean="0"/>
          </a:p>
          <a:p>
            <a:pPr algn="just"/>
            <a:r>
              <a:rPr lang="mk-MK" sz="4100" dirty="0" smtClean="0"/>
              <a:t>СИТЕ СПОРТИСТИ СЕ РАЗВИВААТ ФИЗИЧКИ, ЕМОЦИОНАЛНО И ПСИХО-СОЦИЈАЛНО НА РАЗЛИЧНА ВОЗРАСТ.</a:t>
            </a:r>
          </a:p>
          <a:p>
            <a:pPr algn="just"/>
            <a:endParaRPr lang="mk-MK" sz="4100" dirty="0" smtClean="0"/>
          </a:p>
          <a:p>
            <a:pPr algn="just"/>
            <a:r>
              <a:rPr lang="mk-MK" sz="4100" dirty="0" smtClean="0"/>
              <a:t>ВИСТИНСКИОТ ПАТ ЗА РОДИТЕЛИТЕ Е ДА ЈА ЗАДРЖАТ ВОЛЈАТА, ЖЕЛБАТА НА ДЕТЕТО ИЛИ АДОЛЕСЦЕНТОТ КОН СПОРТОТ</a:t>
            </a:r>
          </a:p>
          <a:p>
            <a:pPr algn="just"/>
            <a:endParaRPr lang="mk-MK" sz="41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1"/>
            <a:ext cx="252028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9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MVP</a:t>
            </a:r>
            <a:r>
              <a:rPr lang="mk-MK" dirty="0" smtClean="0"/>
              <a:t> РОДИТЕЛИ ИЛИ НАЈГОЛЕМИ НЕПРИЈАТЕЛИ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229200"/>
          </a:xfrm>
        </p:spPr>
        <p:txBody>
          <a:bodyPr>
            <a:normAutofit fontScale="77500" lnSpcReduction="20000"/>
          </a:bodyPr>
          <a:lstStyle/>
          <a:p>
            <a:r>
              <a:rPr lang="mk-MK" sz="3600" dirty="0" smtClean="0"/>
              <a:t>ОГРОМНА ПОТПОРА И ЉУБОВ ЗА ДА СЕ РАЗВИЕ ДОБРА И ОДГОВОРНА ЛИЧНОСТ А ПОТОА ВРВЕН СПОРТИСТ</a:t>
            </a:r>
          </a:p>
          <a:p>
            <a:r>
              <a:rPr lang="mk-MK" sz="3600" dirty="0" smtClean="0"/>
              <a:t>НЕГОВАТА УЛОГА Е ДА ГО ПОДРЖИ,ОХРАБРИ И ПРЕПОЗНАЕ НАПОРОТ НА СВОЕТО ДЕТЕ.</a:t>
            </a:r>
          </a:p>
          <a:p>
            <a:r>
              <a:rPr lang="mk-MK" sz="3600" dirty="0" smtClean="0"/>
              <a:t>ДА ДЕМОНСТРИРА ПОЗИТИВЕН МОДЕЛ НА ОДНЕСУВАЊЕ И ПОЗИТИВЕН СПОРТСКИ ДУХ КОН СИТЕ ВО СПОРТОТ</a:t>
            </a:r>
          </a:p>
          <a:p>
            <a:r>
              <a:rPr lang="mk-MK" sz="3600" dirty="0" smtClean="0"/>
              <a:t>ОПСЕСИЈА НА ПОБЕДУВАЊЕ МОЖЕ ДА РАЗВИЕ СТРАВ ОД НЕУСПЕХ И РЕЗУЛТАТИТЕ ДА БИДАТ ПРОСЕЧНИ,ПОТРЕБНО Е ДА ГО ЗГОЛЕМИТЕ САМОПОЧИТУВАЊЕТО КАЈ ДЕТЕТО И ДА ЗНАЕ ДЕКА МОЖЕ ДА БИДЕ УСПЕШЕН И БЕЗ ПОБЕДУВАЊЕ</a:t>
            </a:r>
            <a:r>
              <a:rPr lang="mk-MK" dirty="0" smtClean="0"/>
              <a:t>.</a:t>
            </a:r>
            <a:endParaRPr lang="mk-MK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27742"/>
            <a:ext cx="1368153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26925"/>
            <a:ext cx="1368151" cy="9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01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ШТО ДОБИВА РОДИТЕЛОТ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mk-MK" dirty="0" smtClean="0"/>
              <a:t>СЕ ВКЛУЧУВА ВО ЖИВОТОТ НА ДЕТЕТО</a:t>
            </a:r>
          </a:p>
          <a:p>
            <a:r>
              <a:rPr lang="mk-MK" dirty="0" smtClean="0"/>
              <a:t>НИВНИТЕ ДЕЦА СЕ ЗАБАВУВААТ, АКТИВНИ СЕ, ЗДРАВИ И СРЕЌНИ</a:t>
            </a:r>
          </a:p>
          <a:p>
            <a:r>
              <a:rPr lang="mk-MK" dirty="0" smtClean="0"/>
              <a:t>ВО СЕКОЈ МОМЕНТ ЗНААТ КАДЕ ИМ СЕ ДЕЦАТА-НА СИГУРНО И БЕЗБЕДНИ</a:t>
            </a:r>
          </a:p>
          <a:p>
            <a:r>
              <a:rPr lang="mk-MK" dirty="0" smtClean="0"/>
              <a:t>ДЕЦАТА ВО СПОРТОТ ИМААТ СЕКОГАШ ПОВИСОК МОТИВ НА ПОСТИГНУВАЊЕ</a:t>
            </a:r>
          </a:p>
          <a:p>
            <a:r>
              <a:rPr lang="mk-MK" dirty="0" smtClean="0"/>
              <a:t>СТЕКНУВААТ СПОРТСКА КУЛТУРА, НАВИКИ И СПОРТСКА СОЦИЈАЛИЗАЦИЈА</a:t>
            </a:r>
          </a:p>
          <a:p>
            <a:r>
              <a:rPr lang="mk-MK" dirty="0" smtClean="0"/>
              <a:t>СПОРТОТ Е ПРЕВЕНЦИЈА НА АСОЦИЈАЛНИТЕ ПОЈАВИ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2122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1591</Words>
  <Application>Microsoft Office PowerPoint</Application>
  <PresentationFormat>On-screen Show (4:3)</PresentationFormat>
  <Paragraphs>234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ПСИХОЛОШКИ АСПЕКТИ НА СПОРТСКАТА КОМУНИКАЦИЈА   ТРЕНЕР-СПОРТИСТ-РОДИТЕЛ</vt:lpstr>
      <vt:lpstr>СПОРТ</vt:lpstr>
      <vt:lpstr>Спортски триаголник</vt:lpstr>
      <vt:lpstr>Спортот и можностите</vt:lpstr>
      <vt:lpstr>СПОРТОТ Е СЛОЖЕН БИО-МЕДИЦИНСКИ,ПЕДАГОШКИ-ПСИХОЛОШКИ..... ФИЗИЧКА,ТЕХНИЧКА,ТАКТИЧКА,ПСИХОЛОШКА ПОДГОТОВКА</vt:lpstr>
      <vt:lpstr>ТАЛЕНТ</vt:lpstr>
      <vt:lpstr>РОДИТЕЛИ </vt:lpstr>
      <vt:lpstr>MVP РОДИТЕЛИ ИЛИ НАЈГОЛЕМИ НЕПРИЈАТЕЛИ</vt:lpstr>
      <vt:lpstr>ШТО ДОБИВА РОДИТЕЛОТ</vt:lpstr>
      <vt:lpstr>РОДИТЕЛИ НЕ ПРАВЕТЕ ГО СЛЕДНОВО</vt:lpstr>
      <vt:lpstr>РОДИТЕЛИ НА НАТПРЕВАР</vt:lpstr>
      <vt:lpstr>ТИП НА РОДИТЕЛ</vt:lpstr>
      <vt:lpstr>ФАНАТИЧНИ РОДИТЕЛИ</vt:lpstr>
      <vt:lpstr> СПОРТИСТИ физичка,техничка,тактичка,психолошка</vt:lpstr>
      <vt:lpstr>СПОРТОТ Е ИНТЕЛЕКТУАЛЕН ПРОЦЕС Мозокот основа за сите спортски активности ТРЕНЕРОТ ДА ИМА ПОЗНАВАЊЕ ЗА БИОПСИХОЛОШКИОТ,СОЦИЈАЛНИОТ,МОТОРИЧКИОТ РАЗВОЈ И ВОЗРАСТА НА СПОРТИСТОТ ЗА ДА МОЖЕ ДА ГО ПРОГРАМИРА ТРЕНИНГОТ, НО И ДА ВОДИ ГРИЖА ЗА ЗДРАВЈЕТО НА СПОРТИСТОТ.</vt:lpstr>
      <vt:lpstr>СПОРТИСТОТ И ПСИХОЛОШКАТА ПОДГОТОВКА</vt:lpstr>
      <vt:lpstr>ТРЕНЕР</vt:lpstr>
      <vt:lpstr>ТРЕНЕРИ:РОДИТЕЛИТЕ ИМААТ ПРАВО ДА ЗНААТ</vt:lpstr>
      <vt:lpstr>СОСТАНОК РОДИТЕЛИ, СПОРТИСТИ И ТРЕНЕР</vt:lpstr>
      <vt:lpstr>4.ДЕМОНСТРАЦИЈА ИЛИ КРАТОК ФИЛМ 10-20 МИН -ЗА ВЕШТИНИТЕ,ПРАВИЛАТА,ОПРЕМАТА,ЗА ОДНЕСУВАЊЕТО КОН СОИГРАЧИТЕ,СУДИИТЕ И СЛ.</vt:lpstr>
      <vt:lpstr>- Како ќе го пратите и евалуирате напредувањето на спортистите - како играчите можат да одат во повисоки натпреварувачки нивоа -како спортистите и родителите во случај на отсуство,што е оправдано што не е и дали може да се надокнади.</vt:lpstr>
      <vt:lpstr>-ЕДНАШ МЕСЕЧНО ПЛАНСКИ ДА ИМА ОТВОРЕНА ВРАТА ЗА РАЗГОВОРИ СО РОДИТЕЛИТЕ </vt:lpstr>
      <vt:lpstr>СТИЛОВИ НА РАКОВОДЕЊЕ НА ТРЕНЕРИТЕ СО СПОРТИСТИТЕ</vt:lpstr>
      <vt:lpstr>Комуникација</vt:lpstr>
      <vt:lpstr>Комуникациски вештини кај тренерот</vt:lpstr>
      <vt:lpstr>ЗАКЛУЧОК</vt:lpstr>
      <vt:lpstr>     BLAGODARAM ZA VA[ETO VNIMANIE !!!                           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ПСИХОЛОШКИ АСПЕКТИ НА СПОРТСКАТА КОМУНИКАЦИЈА ТРЕНЕР-СПОРТИСТ-РОДИТЕЛ</dc:title>
  <dc:creator>Lence</dc:creator>
  <cp:lastModifiedBy>Rahila Iliev</cp:lastModifiedBy>
  <cp:revision>79</cp:revision>
  <dcterms:created xsi:type="dcterms:W3CDTF">2014-06-20T17:03:48Z</dcterms:created>
  <dcterms:modified xsi:type="dcterms:W3CDTF">2014-08-19T08:41:34Z</dcterms:modified>
</cp:coreProperties>
</file>