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2" r:id="rId6"/>
    <p:sldId id="258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0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28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3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4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4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8CEB-2480-45AC-892F-3A826E2B2CB0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41C6BF-E05E-41CC-9635-7AEDDEE6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6" y="86042"/>
            <a:ext cx="9144000" cy="2387600"/>
          </a:xfrm>
        </p:spPr>
        <p:txBody>
          <a:bodyPr/>
          <a:lstStyle/>
          <a:p>
            <a:pPr algn="ctr"/>
            <a:r>
              <a:rPr lang="mk-MK" dirty="0" smtClean="0"/>
              <a:t>Акутни спортски повреди на скочен зглоб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840" y="507378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mk-MK" dirty="0" smtClean="0"/>
              <a:t>Асс. Д-р. Андреа Гавриловски</a:t>
            </a:r>
            <a:br>
              <a:rPr lang="mk-MK" dirty="0" smtClean="0"/>
            </a:br>
            <a:r>
              <a:rPr lang="mk-MK" dirty="0" smtClean="0"/>
              <a:t>Универзитетска Клиника за Трауматологија</a:t>
            </a:r>
          </a:p>
          <a:p>
            <a:endParaRPr lang="mk-MK" dirty="0"/>
          </a:p>
          <a:p>
            <a:r>
              <a:rPr lang="mk-MK" dirty="0" smtClean="0"/>
              <a:t>Скопје, јануари,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33" y="2640439"/>
            <a:ext cx="3044952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Класификација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79608"/>
              </p:ext>
            </p:extLst>
          </p:nvPr>
        </p:nvGraphicFramePr>
        <p:xfrm>
          <a:off x="502016" y="3099777"/>
          <a:ext cx="8596311" cy="3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846840">
                <a:tc>
                  <a:txBody>
                    <a:bodyPr/>
                    <a:lstStyle/>
                    <a:p>
                      <a:r>
                        <a:rPr lang="mk-MK" dirty="0" smtClean="0"/>
                        <a:t>Степен</a:t>
                      </a:r>
                      <a:r>
                        <a:rPr lang="mk-MK" baseline="0" dirty="0" smtClean="0"/>
                        <a:t> на повреда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Клинички наод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Патофизиологија</a:t>
                      </a:r>
                      <a:endParaRPr lang="en-US" dirty="0"/>
                    </a:p>
                  </a:txBody>
                  <a:tcPr/>
                </a:tc>
              </a:tr>
              <a:tr h="846840">
                <a:tc>
                  <a:txBody>
                    <a:bodyPr/>
                    <a:lstStyle/>
                    <a:p>
                      <a:r>
                        <a:rPr lang="mk-MK" dirty="0" smtClean="0"/>
                        <a:t>Градус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Минимален оток и хематом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Микроскопско</a:t>
                      </a:r>
                      <a:r>
                        <a:rPr lang="mk-MK" baseline="0" dirty="0" smtClean="0"/>
                        <a:t> расцепување на влакна од лигаментите</a:t>
                      </a:r>
                      <a:endParaRPr lang="en-US" dirty="0"/>
                    </a:p>
                  </a:txBody>
                  <a:tcPr/>
                </a:tc>
              </a:tr>
              <a:tr h="846840">
                <a:tc>
                  <a:txBody>
                    <a:bodyPr/>
                    <a:lstStyle/>
                    <a:p>
                      <a:r>
                        <a:rPr lang="mk-MK" dirty="0" smtClean="0"/>
                        <a:t>Градус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Оток/хематом, намален </a:t>
                      </a:r>
                      <a:r>
                        <a:rPr lang="en-US" dirty="0" smtClean="0"/>
                        <a:t>ROM, </a:t>
                      </a:r>
                      <a:r>
                        <a:rPr lang="mk-MK" dirty="0" smtClean="0"/>
                        <a:t>можна нестабилност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Парцијален</a:t>
                      </a:r>
                      <a:r>
                        <a:rPr lang="mk-MK" baseline="0" dirty="0" smtClean="0"/>
                        <a:t> распеп на лигамент</a:t>
                      </a:r>
                      <a:endParaRPr lang="en-US" dirty="0"/>
                    </a:p>
                  </a:txBody>
                  <a:tcPr/>
                </a:tc>
              </a:tr>
              <a:tr h="846840">
                <a:tc>
                  <a:txBody>
                    <a:bodyPr/>
                    <a:lstStyle/>
                    <a:p>
                      <a:r>
                        <a:rPr lang="mk-MK" dirty="0" smtClean="0"/>
                        <a:t>Градус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Оток/хематом, огромна</a:t>
                      </a:r>
                      <a:r>
                        <a:rPr lang="mk-MK" baseline="0" dirty="0" smtClean="0"/>
                        <a:t> болка, нестабилност на зглобот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Руптура на лигамент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60" y="808037"/>
            <a:ext cx="2372825" cy="21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Клинички наод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9" y="2159826"/>
            <a:ext cx="2628046" cy="2506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22" y="2159825"/>
            <a:ext cx="2787160" cy="2506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8" y="2159825"/>
            <a:ext cx="3130061" cy="2506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238" y="1790494"/>
            <a:ext cx="224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Градус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802357" y="1796445"/>
            <a:ext cx="195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Градус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6574" y="1790494"/>
            <a:ext cx="23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Градус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5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 при градус 1 повреди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RICE – Rest, Ice, Compression, Elevation </a:t>
            </a:r>
          </a:p>
          <a:p>
            <a:r>
              <a:rPr lang="mk-MK" sz="2400" dirty="0" smtClean="0"/>
              <a:t>Ограничено оптеретување на повредениот екстремитет во следните 7 дена</a:t>
            </a:r>
          </a:p>
          <a:p>
            <a:r>
              <a:rPr lang="en-US" sz="2400" dirty="0" smtClean="0"/>
              <a:t>NSAID</a:t>
            </a:r>
            <a:r>
              <a:rPr lang="mk-MK" sz="2400" dirty="0" smtClean="0"/>
              <a:t>-</a:t>
            </a:r>
            <a:r>
              <a:rPr lang="mk-MK" sz="2400" dirty="0"/>
              <a:t>Нестероидни антиинфламаторни лекови </a:t>
            </a:r>
          </a:p>
          <a:p>
            <a:pPr marL="0" indent="0">
              <a:buNone/>
            </a:pPr>
            <a:endParaRPr lang="mk-MK" sz="2400" dirty="0" smtClean="0"/>
          </a:p>
          <a:p>
            <a:r>
              <a:rPr lang="mk-MK" sz="2400" dirty="0" smtClean="0"/>
              <a:t>Рана физикална терапија</a:t>
            </a:r>
          </a:p>
          <a:p>
            <a:r>
              <a:rPr lang="mk-MK" sz="2400" dirty="0" smtClean="0"/>
              <a:t>Време на закрепнување- околу 3 недели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02" y="39130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 при градус 2 повреди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RICE – Rest, Ice, Compression, Elevation </a:t>
            </a:r>
            <a:endParaRPr lang="mk-MK" sz="2400" dirty="0" smtClean="0"/>
          </a:p>
          <a:p>
            <a:r>
              <a:rPr lang="mk-MK" sz="2400" dirty="0" smtClean="0"/>
              <a:t>Имобилизација </a:t>
            </a:r>
          </a:p>
          <a:p>
            <a:r>
              <a:rPr lang="mk-MK" sz="2400" dirty="0" smtClean="0"/>
              <a:t>Ограничено оптеретување</a:t>
            </a:r>
          </a:p>
          <a:p>
            <a:r>
              <a:rPr lang="en-US" sz="2400" dirty="0"/>
              <a:t>NSAID</a:t>
            </a:r>
            <a:r>
              <a:rPr lang="mk-MK" sz="2400" dirty="0"/>
              <a:t>-Нестероидни антиинфламаторни лекови </a:t>
            </a:r>
          </a:p>
          <a:p>
            <a:r>
              <a:rPr lang="mk-MK" sz="2400" dirty="0" smtClean="0"/>
              <a:t>Одложена физикална терапија по 14тиот ден</a:t>
            </a:r>
          </a:p>
          <a:p>
            <a:r>
              <a:rPr lang="mk-MK" sz="2400" dirty="0" smtClean="0"/>
              <a:t>Време на закрепнување околу 4 до 5 недели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5" y="1644162"/>
            <a:ext cx="2418725" cy="20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 при градус 3 повреди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RICE – Rest, Ice, Compression, Elevation </a:t>
            </a:r>
            <a:endParaRPr lang="mk-MK" sz="2400" dirty="0"/>
          </a:p>
          <a:p>
            <a:r>
              <a:rPr lang="mk-MK" sz="2400" dirty="0"/>
              <a:t>Имобилизација </a:t>
            </a:r>
          </a:p>
          <a:p>
            <a:r>
              <a:rPr lang="mk-MK" sz="2400" dirty="0" smtClean="0"/>
              <a:t>Не е дозволено  </a:t>
            </a:r>
            <a:r>
              <a:rPr lang="mk-MK" sz="2400" dirty="0"/>
              <a:t>оптеретување</a:t>
            </a:r>
          </a:p>
          <a:p>
            <a:r>
              <a:rPr lang="en-US" sz="2400" dirty="0"/>
              <a:t>NSAID</a:t>
            </a:r>
            <a:r>
              <a:rPr lang="mk-MK" sz="2400" dirty="0"/>
              <a:t>-Нестероидни антиинфламаторни лекови </a:t>
            </a:r>
            <a:endParaRPr lang="mk-MK" sz="2400" dirty="0" smtClean="0"/>
          </a:p>
          <a:p>
            <a:r>
              <a:rPr lang="mk-MK" sz="2400" dirty="0" smtClean="0"/>
              <a:t>Можна хирушка реконструкција на лигаментот/лигаментите</a:t>
            </a:r>
          </a:p>
          <a:p>
            <a:r>
              <a:rPr lang="mk-MK" sz="2400" dirty="0" smtClean="0"/>
              <a:t>Одложена физикална терапија</a:t>
            </a:r>
          </a:p>
          <a:p>
            <a:r>
              <a:rPr lang="mk-MK" sz="2400" dirty="0" smtClean="0"/>
              <a:t>Време на закрепнување- околу 8 недели </a:t>
            </a:r>
            <a:endParaRPr lang="mk-M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466731"/>
            <a:ext cx="198120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Повреди на синдезмоза на скочниот зглоб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Повреда на интреосеалната мембрана помеѓу тибијата и фибулата</a:t>
            </a:r>
            <a:endParaRPr lang="mk-MK" dirty="0"/>
          </a:p>
          <a:p>
            <a:r>
              <a:rPr lang="mk-MK" dirty="0" smtClean="0"/>
              <a:t>Механизам на повреда- ектремна надворешна ротација на скочниот зглоб со стапалото во дорзифлексија</a:t>
            </a:r>
          </a:p>
          <a:p>
            <a:r>
              <a:rPr lang="mk-MK" dirty="0" smtClean="0"/>
              <a:t>11% од сите повреди на скочниот зглоб</a:t>
            </a:r>
          </a:p>
          <a:p>
            <a:r>
              <a:rPr lang="mk-MK" dirty="0" smtClean="0"/>
              <a:t>29% од повреди на скочниот зглоб кај фудбалери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8144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Клиничка слика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2400" dirty="0" smtClean="0"/>
              <a:t>Анамнеза за трауматскиот настан(механизам на повреда)</a:t>
            </a:r>
          </a:p>
          <a:p>
            <a:r>
              <a:rPr lang="mk-MK" sz="2400" dirty="0" smtClean="0"/>
              <a:t>Неможност за плантарна флексија и неможност да оптеретува на екстремитетот</a:t>
            </a:r>
          </a:p>
          <a:p>
            <a:r>
              <a:rPr lang="mk-MK" sz="2400" dirty="0" smtClean="0"/>
              <a:t>Оток/хематом</a:t>
            </a:r>
          </a:p>
          <a:p>
            <a:r>
              <a:rPr lang="mk-MK" sz="2400" dirty="0" smtClean="0"/>
              <a:t>Често здружени со фисура/фрактура на латералниот малеол, поретко со фусира/фрактура на медијалниот малеол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Клинички иследувања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Клинички преглед</a:t>
            </a:r>
          </a:p>
          <a:p>
            <a:r>
              <a:rPr lang="en-US" b="1" dirty="0" smtClean="0"/>
              <a:t>Fibular </a:t>
            </a:r>
            <a:r>
              <a:rPr lang="en-US" b="1" dirty="0" err="1"/>
              <a:t>Traslation</a:t>
            </a:r>
            <a:r>
              <a:rPr lang="en-US" b="1" dirty="0"/>
              <a:t> </a:t>
            </a:r>
            <a:r>
              <a:rPr lang="en-US" b="1" dirty="0" smtClean="0"/>
              <a:t>Test</a:t>
            </a:r>
            <a:r>
              <a:rPr lang="mk-MK" b="1" dirty="0" smtClean="0"/>
              <a:t/>
            </a:r>
            <a:br>
              <a:rPr lang="mk-MK" b="1" dirty="0" smtClean="0"/>
            </a:br>
            <a:r>
              <a:rPr lang="mk-MK" b="1" dirty="0" smtClean="0"/>
              <a:t> </a:t>
            </a:r>
            <a:r>
              <a:rPr lang="en-US" dirty="0" err="1"/>
              <a:t>Beumer</a:t>
            </a:r>
            <a:r>
              <a:rPr lang="en-US" dirty="0"/>
              <a:t> et al. </a:t>
            </a:r>
            <a:r>
              <a:rPr lang="mk-MK" dirty="0" smtClean="0"/>
              <a:t>во 2011 година направиле голема студија која покажала дека овој клинички тест има</a:t>
            </a:r>
            <a:r>
              <a:rPr lang="en-US" dirty="0" smtClean="0"/>
              <a:t>:</a:t>
            </a:r>
            <a:endParaRPr lang="mk-MK" dirty="0" smtClean="0"/>
          </a:p>
          <a:p>
            <a:pPr marL="0" indent="0">
              <a:buNone/>
            </a:pPr>
            <a:r>
              <a:rPr lang="mk-MK" dirty="0" smtClean="0"/>
              <a:t> </a:t>
            </a:r>
            <a:r>
              <a:rPr lang="en-US" dirty="0" smtClean="0"/>
              <a:t>77</a:t>
            </a:r>
            <a:r>
              <a:rPr lang="en-US" dirty="0"/>
              <a:t>% </a:t>
            </a:r>
            <a:r>
              <a:rPr lang="mk-MK" dirty="0" smtClean="0"/>
              <a:t>Сензитивност!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88% </a:t>
            </a:r>
            <a:r>
              <a:rPr lang="mk-MK" dirty="0" smtClean="0"/>
              <a:t>Специфичност!</a:t>
            </a:r>
            <a:endParaRPr lang="mk-M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6" y="3613638"/>
            <a:ext cx="5166946" cy="28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Радиолошки иследувања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РТГ снимка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en-US" dirty="0" smtClean="0"/>
              <a:t>Mortise </a:t>
            </a:r>
            <a:r>
              <a:rPr lang="en-US" dirty="0"/>
              <a:t>view(</a:t>
            </a:r>
            <a:r>
              <a:rPr lang="mk-MK" dirty="0"/>
              <a:t> АП ртг снимка на скочниот зглоб со внатрешна ротација од                                     </a:t>
            </a:r>
            <a:r>
              <a:rPr lang="en-US" dirty="0"/>
              <a:t>15°</a:t>
            </a:r>
            <a:r>
              <a:rPr lang="en-US" baseline="30000" dirty="0"/>
              <a:t> </a:t>
            </a:r>
            <a:r>
              <a:rPr lang="mk-MK" dirty="0"/>
              <a:t>до</a:t>
            </a:r>
            <a:r>
              <a:rPr lang="en-US" dirty="0"/>
              <a:t> 20°</a:t>
            </a:r>
            <a:r>
              <a:rPr lang="mk-MK" dirty="0"/>
              <a:t>)</a:t>
            </a:r>
          </a:p>
          <a:p>
            <a:pPr marL="0" indent="0">
              <a:buNone/>
            </a:pP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 smtClean="0"/>
          </a:p>
          <a:p>
            <a:r>
              <a:rPr lang="mk-MK" dirty="0" smtClean="0"/>
              <a:t>МРИ снимка (по потреба, при хронични повреди)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341077"/>
            <a:ext cx="2766646" cy="17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Класификација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30" y="2011119"/>
            <a:ext cx="6809538" cy="3881437"/>
          </a:xfrm>
        </p:spPr>
      </p:pic>
    </p:spTree>
    <p:extLst>
      <p:ext uri="{BB962C8B-B14F-4D97-AF65-F5344CB8AC3E}">
        <p14:creationId xmlns:p14="http://schemas.microsoft.com/office/powerpoint/2010/main" val="183032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Етиологија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2400" dirty="0" smtClean="0"/>
              <a:t>Најчести повреди во Ургентиот Центар</a:t>
            </a:r>
            <a:r>
              <a:rPr lang="en-US" sz="2400" dirty="0" smtClean="0"/>
              <a:t>;</a:t>
            </a:r>
            <a:endParaRPr lang="mk-MK" sz="2400" dirty="0" smtClean="0"/>
          </a:p>
          <a:p>
            <a:r>
              <a:rPr lang="mk-MK" sz="2400" dirty="0" smtClean="0"/>
              <a:t>Најчести помеѓу 15-24 годишни пациенти, со предоминација на машки пациенти</a:t>
            </a:r>
            <a:r>
              <a:rPr lang="en-US" sz="2400" dirty="0" smtClean="0"/>
              <a:t>;</a:t>
            </a:r>
            <a:endParaRPr lang="mk-MK" sz="2400" dirty="0" smtClean="0"/>
          </a:p>
          <a:p>
            <a:r>
              <a:rPr lang="mk-MK" sz="2400" dirty="0" smtClean="0"/>
              <a:t>25.000/1.000.000 инциденца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49.3% </a:t>
            </a:r>
            <a:r>
              <a:rPr lang="mk-MK" sz="2400" dirty="0" smtClean="0"/>
              <a:t>се случуваат при спортски активности</a:t>
            </a:r>
            <a:r>
              <a:rPr lang="en-US" sz="2400" dirty="0"/>
              <a:t>;</a:t>
            </a:r>
          </a:p>
          <a:p>
            <a:r>
              <a:rPr lang="mk-MK" sz="2400" dirty="0" smtClean="0"/>
              <a:t>Најчести во кошарка и фудбал</a:t>
            </a:r>
          </a:p>
          <a:p>
            <a:pPr marL="0" indent="0">
              <a:buNone/>
            </a:pPr>
            <a:endParaRPr lang="mk-MK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mk-MK" dirty="0" smtClean="0"/>
              <a:t>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Конзервативен третман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Имобилизација 4 до 6 недели</a:t>
            </a:r>
          </a:p>
          <a:p>
            <a:pPr marL="0" indent="0">
              <a:buNone/>
            </a:pPr>
            <a:r>
              <a:rPr lang="mk-MK" dirty="0" smtClean="0"/>
              <a:t>Вертикализација преку штаки</a:t>
            </a:r>
          </a:p>
          <a:p>
            <a:pPr marL="0" indent="0">
              <a:buNone/>
            </a:pPr>
            <a:r>
              <a:rPr lang="mk-MK" dirty="0" smtClean="0"/>
              <a:t>Физикална терапија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Едукација на пациент за период на заздравување и рехабилитација поради високиот процент на реповредување во тој период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1961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Хирушки третман</a:t>
            </a:r>
          </a:p>
          <a:p>
            <a:endParaRPr lang="mk-MK" dirty="0"/>
          </a:p>
          <a:p>
            <a:pPr>
              <a:buAutoNum type="arabicPeriod"/>
            </a:pPr>
            <a:r>
              <a:rPr lang="mk-MK" dirty="0" smtClean="0"/>
              <a:t>Перкутана редукција и фиксација со шрафови</a:t>
            </a:r>
          </a:p>
          <a:p>
            <a:pPr>
              <a:buAutoNum type="arabicPeriod"/>
            </a:pPr>
            <a:endParaRPr lang="mk-MK" dirty="0"/>
          </a:p>
          <a:p>
            <a:pPr>
              <a:buAutoNum type="arabicPeriod"/>
            </a:pPr>
            <a:r>
              <a:rPr lang="mk-MK" dirty="0" smtClean="0"/>
              <a:t>Перкутана стабилизација и фиксација со </a:t>
            </a:r>
            <a:r>
              <a:rPr lang="en-US" dirty="0" smtClean="0"/>
              <a:t>Tight rope </a:t>
            </a:r>
            <a:r>
              <a:rPr lang="mk-MK" dirty="0" smtClean="0"/>
              <a:t> техниката</a:t>
            </a:r>
          </a:p>
          <a:p>
            <a:pPr marL="0" indent="0">
              <a:buNone/>
            </a:pPr>
            <a:r>
              <a:rPr lang="en-US" dirty="0"/>
              <a:t>Latham AJ, Goodwin PC, </a:t>
            </a:r>
            <a:r>
              <a:rPr lang="en-US" dirty="0" err="1"/>
              <a:t>Stirling</a:t>
            </a:r>
            <a:r>
              <a:rPr lang="en-US" dirty="0"/>
              <a:t> B</a:t>
            </a:r>
            <a:r>
              <a:rPr lang="en-US" i="1" dirty="0"/>
              <a:t>, et </a:t>
            </a:r>
            <a:r>
              <a:rPr lang="en-US" i="1" dirty="0" smtClean="0"/>
              <a:t>al</a:t>
            </a:r>
            <a:r>
              <a:rPr lang="mk-MK" dirty="0" smtClean="0"/>
              <a:t>, </a:t>
            </a:r>
            <a:r>
              <a:rPr lang="en-US" dirty="0" smtClean="0"/>
              <a:t>Ankle </a:t>
            </a:r>
            <a:r>
              <a:rPr lang="en-US" dirty="0"/>
              <a:t>syndesmosis repair and rehabilitation in professional rugby league players: a case series </a:t>
            </a:r>
            <a:r>
              <a:rPr lang="en-US" dirty="0" smtClean="0"/>
              <a:t>report</a:t>
            </a:r>
            <a:r>
              <a:rPr lang="mk-MK" dirty="0" smtClean="0"/>
              <a:t>, </a:t>
            </a:r>
            <a:r>
              <a:rPr lang="en-US" i="1" dirty="0" smtClean="0"/>
              <a:t>BMJ </a:t>
            </a:r>
            <a:r>
              <a:rPr lang="en-US" i="1" dirty="0"/>
              <a:t>Open Sport &amp; Exercise Medicine </a:t>
            </a:r>
            <a:r>
              <a:rPr lang="en-US" dirty="0"/>
              <a:t>2017;</a:t>
            </a:r>
            <a:r>
              <a:rPr lang="en-US" b="1" dirty="0"/>
              <a:t>3:</a:t>
            </a:r>
            <a:r>
              <a:rPr lang="en-US" dirty="0"/>
              <a:t>e000175. 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 smtClean="0"/>
              <a:t>10.1136/bmjsem-2016-000175</a:t>
            </a:r>
            <a:r>
              <a:rPr lang="mk-MK" dirty="0" smtClean="0"/>
              <a:t>, имаат направено студија кај рагби спортисти лекувани со оваа техника каде време на целосна рехабилитација изнесува 7 недели</a:t>
            </a:r>
            <a:endParaRPr lang="en-US" dirty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314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10" y="1844065"/>
            <a:ext cx="2826171" cy="3881437"/>
          </a:xfrm>
        </p:spPr>
      </p:pic>
      <p:sp>
        <p:nvSpPr>
          <p:cNvPr id="5" name="TextBox 4"/>
          <p:cNvSpPr txBox="1"/>
          <p:nvPr/>
        </p:nvSpPr>
        <p:spPr>
          <a:xfrm>
            <a:off x="5160307" y="3138452"/>
            <a:ext cx="30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Tight Rope </a:t>
            </a:r>
            <a:r>
              <a:rPr lang="mk-MK" dirty="0" smtClean="0"/>
              <a:t>техника на оперативен третман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5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Повреда на Ахилова тетива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5 </a:t>
            </a:r>
            <a:r>
              <a:rPr lang="mk-MK" sz="2400" dirty="0" smtClean="0"/>
              <a:t>пати почеста повреда кај мажи</a:t>
            </a:r>
          </a:p>
          <a:p>
            <a:r>
              <a:rPr lang="mk-MK" sz="2400" dirty="0" smtClean="0"/>
              <a:t>Најчеста при спортска активност при скок ( кошарка, фудбал и тенис)</a:t>
            </a:r>
          </a:p>
          <a:p>
            <a:r>
              <a:rPr lang="mk-MK" sz="2400" dirty="0" smtClean="0"/>
              <a:t>Резултат на неадектватно загревање пред спортскиот настан</a:t>
            </a:r>
          </a:p>
          <a:p>
            <a:r>
              <a:rPr lang="mk-MK" sz="2400" dirty="0" smtClean="0"/>
              <a:t>Нуспојава кај спортиски кои користат нестериодни интрартикуларни инекции во скочниот зглоб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2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Клиничка слика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Болка и оток</a:t>
            </a:r>
          </a:p>
          <a:p>
            <a:r>
              <a:rPr lang="mk-MK" dirty="0" smtClean="0"/>
              <a:t>Деформитет</a:t>
            </a:r>
          </a:p>
          <a:p>
            <a:r>
              <a:rPr lang="mk-MK" dirty="0" smtClean="0"/>
              <a:t>Неможност за дорзифлексија</a:t>
            </a:r>
          </a:p>
          <a:p>
            <a:r>
              <a:rPr lang="mk-MK" dirty="0" smtClean="0"/>
              <a:t>Пациентот дава податок дека осетил </a:t>
            </a:r>
            <a:br>
              <a:rPr lang="mk-MK" dirty="0" smtClean="0"/>
            </a:br>
            <a:r>
              <a:rPr lang="mk-MK" dirty="0" smtClean="0"/>
              <a:t>како нешто го удира во предел на подколеницата</a:t>
            </a:r>
            <a:br>
              <a:rPr lang="mk-MK" dirty="0" smtClean="0"/>
            </a:br>
            <a:r>
              <a:rPr lang="mk-MK" dirty="0" smtClean="0"/>
              <a:t>или слушнал како несто се кине односно звук</a:t>
            </a:r>
            <a:br>
              <a:rPr lang="mk-MK" dirty="0" smtClean="0"/>
            </a:br>
            <a:r>
              <a:rPr lang="mk-MK" dirty="0" smtClean="0"/>
              <a:t>на камшик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8" y="2889544"/>
            <a:ext cx="2878015" cy="263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8" y="4671529"/>
            <a:ext cx="1950720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Клиничка слика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Thompson test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34408"/>
            <a:ext cx="5150827" cy="33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5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Радиолошки иследувања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k-MK" sz="2400" dirty="0" smtClean="0"/>
              <a:t>Ехо дијагностика</a:t>
            </a:r>
            <a:br>
              <a:rPr lang="mk-MK" sz="2400" dirty="0" smtClean="0"/>
            </a:b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/>
              <a:t>Најчесто клиничкиот преглед е доволен да се детерминира степенот на повреда</a:t>
            </a:r>
            <a:br>
              <a:rPr lang="mk-MK" sz="2400" dirty="0" smtClean="0"/>
            </a:b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/>
              <a:t>При сомнение дали станува збор за парцијална или комплетна руптура</a:t>
            </a:r>
            <a:r>
              <a:rPr lang="mk-MK" sz="2400" dirty="0"/>
              <a:t> </a:t>
            </a:r>
            <a:r>
              <a:rPr lang="mk-MK" sz="2400" dirty="0" smtClean="0"/>
              <a:t>Ехо дијагностика е оправдана, со цел одбирање на соодветен третман</a:t>
            </a:r>
            <a:endParaRPr lang="mk-MK" sz="2400" dirty="0"/>
          </a:p>
          <a:p>
            <a:r>
              <a:rPr lang="mk-MK" sz="2400" dirty="0" smtClean="0"/>
              <a:t>МРИ иследување</a:t>
            </a:r>
            <a:br>
              <a:rPr lang="mk-MK" sz="2400" dirty="0" smtClean="0"/>
            </a:br>
            <a:r>
              <a:rPr lang="mk-MK" sz="2400" dirty="0" smtClean="0"/>
              <a:t/>
            </a:r>
            <a:br>
              <a:rPr lang="mk-MK" sz="2400" dirty="0" smtClean="0"/>
            </a:br>
            <a:endParaRPr lang="mk-MK" sz="2400" dirty="0" smtClean="0"/>
          </a:p>
        </p:txBody>
      </p:sp>
    </p:spTree>
    <p:extLst>
      <p:ext uri="{BB962C8B-B14F-4D97-AF65-F5344CB8AC3E}">
        <p14:creationId xmlns:p14="http://schemas.microsoft.com/office/powerpoint/2010/main" val="115615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Класификација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29" y="1640254"/>
            <a:ext cx="6418385" cy="4065953"/>
          </a:xfrm>
        </p:spPr>
      </p:pic>
    </p:spTree>
    <p:extLst>
      <p:ext uri="{BB962C8B-B14F-4D97-AF65-F5344CB8AC3E}">
        <p14:creationId xmlns:p14="http://schemas.microsoft.com/office/powerpoint/2010/main" val="3275084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Конзервативниот третман е предвиден кај тип 1 повредите со парцијална руптура на Ахиловата тетива</a:t>
            </a:r>
            <a:br>
              <a:rPr lang="mk-MK" dirty="0" smtClean="0"/>
            </a:br>
            <a:endParaRPr lang="mk-MK" dirty="0" smtClean="0"/>
          </a:p>
          <a:p>
            <a:pPr>
              <a:buAutoNum type="arabicPeriod"/>
            </a:pPr>
            <a:r>
              <a:rPr lang="mk-MK" dirty="0" smtClean="0"/>
              <a:t>Гипс имобилизација во еквинус позиција на стопало</a:t>
            </a:r>
            <a:br>
              <a:rPr lang="mk-MK" dirty="0" smtClean="0"/>
            </a:br>
            <a:r>
              <a:rPr lang="mk-MK" dirty="0" smtClean="0"/>
              <a:t>      4-6 недели</a:t>
            </a:r>
          </a:p>
          <a:p>
            <a:pPr>
              <a:buAutoNum type="arabicPeriod"/>
            </a:pPr>
            <a:r>
              <a:rPr lang="mk-MK" dirty="0" smtClean="0"/>
              <a:t>Физикална терпија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3771899"/>
            <a:ext cx="3533531" cy="20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Хирушки третман кај останатите типови</a:t>
            </a:r>
          </a:p>
          <a:p>
            <a:endParaRPr lang="mk-MK" dirty="0"/>
          </a:p>
          <a:p>
            <a:pPr>
              <a:buAutoNum type="arabicPeriod"/>
            </a:pPr>
            <a:r>
              <a:rPr lang="mk-MK" dirty="0" smtClean="0"/>
              <a:t>Отворена хирушка техника со шиење на тетивата</a:t>
            </a:r>
          </a:p>
          <a:p>
            <a:pPr>
              <a:buAutoNum type="arabicPeriod"/>
            </a:pPr>
            <a:r>
              <a:rPr lang="mk-MK" dirty="0" smtClean="0"/>
              <a:t>Артроскопска репарација на тетивата</a:t>
            </a:r>
          </a:p>
          <a:p>
            <a:pPr>
              <a:buAutoNum type="arabicPeriod"/>
            </a:pPr>
            <a:r>
              <a:rPr lang="mk-MK" dirty="0" smtClean="0"/>
              <a:t>Перкутана сутура на тетивата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Постоперативна имобилизација со стопало во еквинус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Физикална терапија</a:t>
            </a:r>
          </a:p>
        </p:txBody>
      </p:sp>
    </p:spTree>
    <p:extLst>
      <p:ext uri="{BB962C8B-B14F-4D97-AF65-F5344CB8AC3E}">
        <p14:creationId xmlns:p14="http://schemas.microsoft.com/office/powerpoint/2010/main" val="20082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Етиологија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Athl</a:t>
            </a:r>
            <a:r>
              <a:rPr lang="en-US" dirty="0"/>
              <a:t> Train. 2007 Jul-Sep; </a:t>
            </a:r>
            <a:r>
              <a:rPr lang="en-US" dirty="0" smtClean="0"/>
              <a:t>42(3</a:t>
            </a:r>
            <a:r>
              <a:rPr lang="en-US" dirty="0"/>
              <a:t>): </a:t>
            </a:r>
            <a:r>
              <a:rPr lang="en-US" dirty="0" smtClean="0"/>
              <a:t>381–387</a:t>
            </a:r>
            <a:endParaRPr lang="mk-MK" dirty="0" smtClean="0"/>
          </a:p>
          <a:p>
            <a:r>
              <a:rPr lang="mk-MK" dirty="0" smtClean="0"/>
              <a:t>Студуија спроведена во Америка</a:t>
            </a:r>
          </a:p>
          <a:p>
            <a:r>
              <a:rPr lang="mk-MK" dirty="0" smtClean="0"/>
              <a:t>Евалуирани 950 повреди на скочен</a:t>
            </a:r>
            <a:br>
              <a:rPr lang="mk-MK" dirty="0" smtClean="0"/>
            </a:br>
            <a:r>
              <a:rPr lang="mk-MK" dirty="0" smtClean="0"/>
              <a:t>зглоб при спортска активност</a:t>
            </a:r>
          </a:p>
          <a:p>
            <a:r>
              <a:rPr lang="mk-MK" dirty="0" smtClean="0"/>
              <a:t>  предоминираат повредите</a:t>
            </a:r>
            <a:br>
              <a:rPr lang="mk-MK" dirty="0" smtClean="0"/>
            </a:br>
            <a:r>
              <a:rPr lang="mk-MK" dirty="0" smtClean="0"/>
              <a:t>кај машки спортисти (фудбалери)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09" y="1858192"/>
            <a:ext cx="4284646" cy="3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Поради долгата имобилизација и при хирушки и конзеравтивен третман, физикалната терапија е есенцијална поради слабеење на мускулатурата на подколеницата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04" y="3050931"/>
            <a:ext cx="2603988" cy="32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4" y="589085"/>
            <a:ext cx="8151444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Типови на повреди на скочен зглоб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Инверзиони повреди</a:t>
            </a:r>
            <a:endParaRPr lang="mk-MK" dirty="0"/>
          </a:p>
          <a:p>
            <a:r>
              <a:rPr lang="mk-MK" dirty="0" smtClean="0"/>
              <a:t>Еверзиони повреди</a:t>
            </a:r>
          </a:p>
          <a:p>
            <a:r>
              <a:rPr lang="mk-MK" dirty="0" smtClean="0"/>
              <a:t>Површински повреди настанати со директен удар</a:t>
            </a:r>
          </a:p>
          <a:p>
            <a:r>
              <a:rPr lang="mk-MK" dirty="0" smtClean="0"/>
              <a:t>Повреди на синдезмоза на скочниот зглоб</a:t>
            </a:r>
          </a:p>
          <a:p>
            <a:r>
              <a:rPr lang="mk-MK" dirty="0" smtClean="0"/>
              <a:t>Повреда на Ахилова тетива</a:t>
            </a:r>
          </a:p>
          <a:p>
            <a:r>
              <a:rPr lang="mk-MK" dirty="0" smtClean="0"/>
              <a:t>Фисури/Фрактури на коски на скочен зглоб</a:t>
            </a:r>
          </a:p>
        </p:txBody>
      </p:sp>
    </p:spTree>
    <p:extLst>
      <p:ext uri="{BB962C8B-B14F-4D97-AF65-F5344CB8AC3E}">
        <p14:creationId xmlns:p14="http://schemas.microsoft.com/office/powerpoint/2010/main" val="395900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Повреда на лигаменти на скочен зглоб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Лигаментите се како еластични гумени врвци кои обезбедуваат стабилност и мобилност на зглобовите. </a:t>
            </a:r>
          </a:p>
          <a:p>
            <a:r>
              <a:rPr lang="mk-MK" dirty="0" smtClean="0"/>
              <a:t>Кога некој од тие лигаменти ќе се истегне при трауматско движење на зглобот настанува тн </a:t>
            </a:r>
            <a:r>
              <a:rPr lang="en-US" dirty="0" smtClean="0"/>
              <a:t>“</a:t>
            </a:r>
            <a:r>
              <a:rPr lang="mk-MK" dirty="0" smtClean="0"/>
              <a:t>исчашување</a:t>
            </a:r>
            <a:r>
              <a:rPr lang="en-US" dirty="0" smtClean="0"/>
              <a:t>”</a:t>
            </a:r>
            <a:r>
              <a:rPr lang="mk-MK" dirty="0" smtClean="0"/>
              <a:t> на зглобот.</a:t>
            </a:r>
            <a:endParaRPr lang="mk-MK" dirty="0"/>
          </a:p>
          <a:p>
            <a:r>
              <a:rPr lang="mk-MK" dirty="0" smtClean="0"/>
              <a:t>Овие повреди ги делиме според механизмот на повреда на инверзиони и еверзиони повреди на скочниот зглоб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Механизам на повреда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2160589"/>
            <a:ext cx="4117590" cy="335200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k-MK" dirty="0" smtClean="0"/>
              <a:t>Еверзиони повреди</a:t>
            </a:r>
            <a:endParaRPr lang="en-US" dirty="0" smtClean="0"/>
          </a:p>
          <a:p>
            <a:pPr marL="0" indent="0">
              <a:buNone/>
            </a:pPr>
            <a:r>
              <a:rPr lang="mk-MK" dirty="0" smtClean="0"/>
              <a:t>-Поретки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-се случуваат при трчање и доскок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- најчесто е повреден медијалниот делтоиден лигамент, но неговиот раскин настанува ретко, само при </a:t>
            </a:r>
            <a:r>
              <a:rPr lang="en-US" dirty="0" smtClean="0"/>
              <a:t>high energy trauma</a:t>
            </a: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Механизам на повреда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28082"/>
            <a:ext cx="4183062" cy="33464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k-MK" dirty="0" smtClean="0"/>
              <a:t>Инверзиони повреди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- почести повреди од еверзионите</a:t>
            </a:r>
            <a:br>
              <a:rPr lang="mk-MK" dirty="0" smtClean="0"/>
            </a:br>
            <a:r>
              <a:rPr lang="mk-MK" dirty="0" smtClean="0"/>
              <a:t>-при шут, доскок, газење на нерамна површина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5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Механизам на повреда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k-MK" dirty="0" smtClean="0"/>
              <a:t>При инверзионите повреди најчесто повредени </a:t>
            </a:r>
            <a:r>
              <a:rPr lang="mk-MK" dirty="0"/>
              <a:t>се преден талофибуларен лигамент, калканеофибуларен и задниот тибиофибуларен лигамент</a:t>
            </a:r>
            <a:br>
              <a:rPr lang="mk-MK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039815"/>
            <a:ext cx="4661144" cy="4070839"/>
          </a:xfrm>
        </p:spPr>
      </p:pic>
    </p:spTree>
    <p:extLst>
      <p:ext uri="{BB962C8B-B14F-4D97-AF65-F5344CB8AC3E}">
        <p14:creationId xmlns:p14="http://schemas.microsoft.com/office/powerpoint/2010/main" val="263081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Класификација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dirty="0" smtClean="0"/>
              <a:t>Одредувањето на степенот на повреда на лигаментите на скочниот зглоб најчесто се одредува според клиничката слика</a:t>
            </a:r>
          </a:p>
          <a:p>
            <a:r>
              <a:rPr lang="mk-MK" sz="2400" dirty="0" smtClean="0"/>
              <a:t>Често се ординира РТГ снимка за исклучување на можна повреда на коскеи структури или повреда на синдезмоза на скочен зглоб</a:t>
            </a:r>
          </a:p>
          <a:p>
            <a:r>
              <a:rPr lang="mk-MK" sz="2400" dirty="0" smtClean="0"/>
              <a:t>Кај пациенти со посериозна клиничка слика потребна е доевалуација со МРИ иследување по смирување на локалниот наод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104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667</Words>
  <Application>Microsoft Office PowerPoint</Application>
  <PresentationFormat>Widescreen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Акутни спортски повреди на скочен зглоб</vt:lpstr>
      <vt:lpstr>Етиологија</vt:lpstr>
      <vt:lpstr>Етиологија</vt:lpstr>
      <vt:lpstr>Типови на повреди на скочен зглоб</vt:lpstr>
      <vt:lpstr>Повреда на лигаменти на скочен зглоб</vt:lpstr>
      <vt:lpstr>Механизам на повреда</vt:lpstr>
      <vt:lpstr>Механизам на повреда</vt:lpstr>
      <vt:lpstr>Механизам на повреда</vt:lpstr>
      <vt:lpstr>Класификација </vt:lpstr>
      <vt:lpstr>Класификација</vt:lpstr>
      <vt:lpstr>Клинички наод</vt:lpstr>
      <vt:lpstr>Третман при градус 1 повреди</vt:lpstr>
      <vt:lpstr>Третман при градус 2 повреди </vt:lpstr>
      <vt:lpstr>Третман при градус 3 повреди </vt:lpstr>
      <vt:lpstr>Повреди на синдезмоза на скочниот зглоб</vt:lpstr>
      <vt:lpstr>Клиничка слика</vt:lpstr>
      <vt:lpstr>Клинички иследувања</vt:lpstr>
      <vt:lpstr>Радиолошки иследувања </vt:lpstr>
      <vt:lpstr>Класификација</vt:lpstr>
      <vt:lpstr>Tретман</vt:lpstr>
      <vt:lpstr>Третман</vt:lpstr>
      <vt:lpstr>Третман</vt:lpstr>
      <vt:lpstr>Повреда на Ахилова тетива</vt:lpstr>
      <vt:lpstr>Клиничка слика</vt:lpstr>
      <vt:lpstr>Клиничка слика</vt:lpstr>
      <vt:lpstr>Радиолошки иследувања</vt:lpstr>
      <vt:lpstr>Класификација</vt:lpstr>
      <vt:lpstr>Третман</vt:lpstr>
      <vt:lpstr>Третман</vt:lpstr>
      <vt:lpstr>Третман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Спортски повреди на скочен зглоб</dc:title>
  <dc:creator>Mila Mihajlova</dc:creator>
  <cp:lastModifiedBy>Mila Mihajlova</cp:lastModifiedBy>
  <cp:revision>27</cp:revision>
  <dcterms:created xsi:type="dcterms:W3CDTF">2020-01-08T18:14:33Z</dcterms:created>
  <dcterms:modified xsi:type="dcterms:W3CDTF">2020-01-08T21:57:29Z</dcterms:modified>
</cp:coreProperties>
</file>