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263" r:id="rId9"/>
    <p:sldId id="265" r:id="rId10"/>
    <p:sldId id="267" r:id="rId11"/>
    <p:sldId id="269" r:id="rId12"/>
    <p:sldId id="271" r:id="rId13"/>
    <p:sldId id="273" r:id="rId14"/>
    <p:sldId id="275" r:id="rId15"/>
    <p:sldId id="276" r:id="rId16"/>
    <p:sldId id="278" r:id="rId17"/>
    <p:sldId id="280" r:id="rId18"/>
    <p:sldId id="281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>
        <p:scale>
          <a:sx n="75" d="100"/>
          <a:sy n="75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8315-0B1F-4BB5-997C-45AD2AC5AD87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7D1C-B3F9-4E96-AC83-F058C3FC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Сите доктори на фубалски тимови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mk-M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разлика на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mk-M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специјалноста, треба да имаат основно знаење за повредите на колено поради тоа што се многу чести.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Просечно време на враќање на комплетен тренинг/натпревар по </a:t>
            </a:r>
            <a:r>
              <a:rPr lang="en-US" dirty="0" smtClean="0"/>
              <a:t>ACL </a:t>
            </a:r>
            <a:r>
              <a:rPr lang="mk-MK" dirty="0" smtClean="0"/>
              <a:t>реконструкција кај професионални фудбалери варира помеѓу 6 и 9 месеци.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mk-MK" dirty="0" smtClean="0"/>
              <a:t>Базирано на овие периоди на отсусво од терен, нереално е да се очекува младинци и аматери да е вратат на терен во истиот период.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1. Иако фудбалерот има комплетна руптура на заден вкрстен лигамент со очигледно зголемување на антеропостериорниот лакситет, играчот ретко страда од инстабилитет кој бара реконструкција или  попречува со враќањето на спорт.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Кај фудбалери почести се повреди на латерален менискус отколку на медијален менискус.</a:t>
            </a:r>
          </a:p>
          <a:p>
            <a:pPr marL="514350" indent="-514350">
              <a:buAutoNum type="arabicPeriod"/>
            </a:pPr>
            <a:r>
              <a:rPr lang="mk-MK" dirty="0" smtClean="0"/>
              <a:t>Надворешната третина од менискусот кај адултен играч е сеуште васкуларизирана и има потенцијал за зараснување.</a:t>
            </a:r>
          </a:p>
          <a:p>
            <a:pPr marL="514350" indent="-514350">
              <a:buAutoNum type="arabicPeriod"/>
            </a:pPr>
            <a:r>
              <a:rPr lang="mk-MK" dirty="0" smtClean="0"/>
              <a:t>Време на враќање на спорт по ресекција на менискус најчесто е подолго за латерална (6-8 недели) отколку за медијална (4-6 недели) лезија на менискус.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8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Лезија тип </a:t>
            </a:r>
            <a:r>
              <a:rPr lang="en-US" dirty="0" smtClean="0"/>
              <a:t>C </a:t>
            </a:r>
            <a:r>
              <a:rPr lang="mk-MK" dirty="0" smtClean="0"/>
              <a:t>е таканаречена </a:t>
            </a:r>
            <a:r>
              <a:rPr lang="en-US" dirty="0" smtClean="0"/>
              <a:t>bucket-handle </a:t>
            </a:r>
            <a:r>
              <a:rPr lang="mk-MK" dirty="0" smtClean="0"/>
              <a:t>лезија која е нестабилна и дислоцирана вертикална лезија на заден рог.</a:t>
            </a:r>
          </a:p>
          <a:p>
            <a:pPr marL="514350" indent="-514350">
              <a:buAutoNum type="arabicPeriod"/>
            </a:pPr>
            <a:r>
              <a:rPr lang="mk-MK" dirty="0" smtClean="0"/>
              <a:t>Стандардна хируршка процедура е ресекција на менискусот, но сутура е најчесто возможна кај повеќето лезии.</a:t>
            </a:r>
          </a:p>
          <a:p>
            <a:pPr marL="514350" indent="-514350">
              <a:buAutoNum type="arabicPeriod"/>
            </a:pPr>
            <a:r>
              <a:rPr lang="mk-MK" dirty="0" smtClean="0"/>
              <a:t>За жал не постојат левел 1 студии кои споредуваат исход помеѓу ресекција и сутура на менискус.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9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Градус О е комплетно нормална ‘рскавица</a:t>
            </a:r>
          </a:p>
          <a:p>
            <a:pPr marL="514350" indent="-514350">
              <a:buAutoNum type="arabicPeriod"/>
            </a:pPr>
            <a:r>
              <a:rPr lang="mk-MK" dirty="0" smtClean="0"/>
              <a:t>Повредите на ‘рскавица се комплексни</a:t>
            </a:r>
            <a:r>
              <a:rPr lang="en-US" dirty="0" smtClean="0"/>
              <a:t>: </a:t>
            </a:r>
            <a:r>
              <a:rPr lang="mk-MK" dirty="0" smtClean="0"/>
              <a:t>може да имаат акутен или постепен почеток, и можат да бидат симптоматски или асимптоматски.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Околу 10-15% од скелетно зрели играчи со хемартроза имаат луксација на патела што значи дека 9 од 10 играчи со хемарторза имаат или повреда на </a:t>
            </a:r>
            <a:r>
              <a:rPr lang="en-US" dirty="0" smtClean="0"/>
              <a:t>ACL</a:t>
            </a:r>
            <a:r>
              <a:rPr lang="mk-MK" dirty="0" smtClean="0"/>
              <a:t> или дислокација на патела.</a:t>
            </a:r>
          </a:p>
          <a:p>
            <a:pPr marL="514350" indent="-514350">
              <a:buAutoNum type="arabicPeriod"/>
            </a:pPr>
            <a:r>
              <a:rPr lang="mk-MK" dirty="0" smtClean="0"/>
              <a:t>Женски тинејџери имаат највисок ризик (исто како и за повреда на </a:t>
            </a:r>
            <a:r>
              <a:rPr lang="en-US" dirty="0" smtClean="0"/>
              <a:t>ACL).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mk-MK" sz="1200" dirty="0" smtClean="0"/>
              <a:t>Повреда на медијален колатерален лигамент е најчеста повреда на колено која сочинува скоро 4% од ситете повреди во фудбал.</a:t>
            </a:r>
            <a:endParaRPr lang="en-US" sz="1200" dirty="0" smtClean="0"/>
          </a:p>
          <a:p>
            <a:pPr marL="514350" indent="-514350"/>
            <a:r>
              <a:rPr lang="mk-MK" sz="1200" dirty="0" smtClean="0"/>
              <a:t>Повреда на преден вкрстен лигамент сочинува помалку од 1% од сите повреди во фудбал.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k-MK" dirty="0" smtClean="0"/>
              <a:t>Сите значајни повреди на колено треба да подлегнат на некој вид иследување по повредата.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Ртг снимките се метод на избор ако се сомневаме на скелетна или остеохондрална повреда на колено.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MRI </a:t>
            </a:r>
            <a:r>
              <a:rPr lang="mk-MK" dirty="0" smtClean="0"/>
              <a:t>е најчесто користена дијагностичка процедура кај трауматски повреди на колено (но пристапот до </a:t>
            </a:r>
            <a:r>
              <a:rPr lang="en-US" dirty="0" smtClean="0"/>
              <a:t>MRI </a:t>
            </a:r>
            <a:r>
              <a:rPr lang="mk-MK" dirty="0" smtClean="0"/>
              <a:t>во различни здравствени системи може да варира)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Дисторзија на колено , тука дефинирана како дистракциона повреда на стабилизирачко сврзно ткиво (зглобна капсула и лигаменти) околу зглобот на коленото, е најчеста повреда во предел на коленото.</a:t>
            </a:r>
          </a:p>
          <a:p>
            <a:pPr marL="514350" indent="-514350">
              <a:buAutoNum type="arabicPeriod"/>
            </a:pPr>
            <a:r>
              <a:rPr lang="mk-MK" dirty="0" smtClean="0"/>
              <a:t>Механизмот на повреда може да биде контактен и не-контактен и ова е многу важно да се идентификува заради тоа што последниот е последица на несоодветен невро-мускулен тренинг.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mk-MK" dirty="0" smtClean="0"/>
              <a:t>Зараснувањето зависи од степенот на лезија (парцијалните лезии имаат пократко време на опоравување отколку комплетните) и од типот на лигаментот ( васкуларизирани лигаменти како што е </a:t>
            </a:r>
            <a:r>
              <a:rPr lang="en-US" dirty="0" smtClean="0"/>
              <a:t>MCL </a:t>
            </a:r>
            <a:r>
              <a:rPr lang="mk-MK" dirty="0" smtClean="0"/>
              <a:t>имаат подобар потенција за зараснување отколку помалку васкуларизирани лигамнети како што е </a:t>
            </a:r>
            <a:r>
              <a:rPr lang="en-US" dirty="0" smtClean="0"/>
              <a:t>ACL)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MCL </a:t>
            </a:r>
            <a:r>
              <a:rPr lang="mk-MK" dirty="0" smtClean="0"/>
              <a:t>повреди најчесто се како резултат на контакт помеѓу играчите кој доведува до валгус на коленото, понекогаш како резултат на фаулирање на играчот.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MCL </a:t>
            </a:r>
            <a:r>
              <a:rPr lang="mk-MK" dirty="0" smtClean="0"/>
              <a:t>повреди се најчесто изолирани повреди но можат да бидат комбинирани со преден вкрстен лигамент и/или повреда на медијален менискус.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Тестирање на лакситетот на колатералните лигаменти треба да се изведе во полусвиткана положба на коленото и при комплетно исправено колено.</a:t>
            </a:r>
          </a:p>
          <a:p>
            <a:pPr marL="514350" indent="-514350">
              <a:buAutoNum type="arabicPeriod"/>
            </a:pPr>
            <a:r>
              <a:rPr lang="mk-MK" dirty="0" smtClean="0"/>
              <a:t>Споредување со спротивното (здраво) колено е многу важно.</a:t>
            </a:r>
          </a:p>
          <a:p>
            <a:pPr marL="514350" indent="-514350">
              <a:buAutoNum type="arabicPeriod"/>
            </a:pPr>
            <a:r>
              <a:rPr lang="mk-MK" dirty="0" smtClean="0"/>
              <a:t>Вистинската големина (во милиметри) на зголемен лакситет е многу тешко да се процени, без употреба на соодветни инструменти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9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Повреди на колатерални лигаменти од висок степен кои инволвираат и повреда на </a:t>
            </a:r>
            <a:r>
              <a:rPr lang="en-US" dirty="0" smtClean="0"/>
              <a:t>PLC </a:t>
            </a:r>
            <a:r>
              <a:rPr lang="mk-MK" dirty="0" smtClean="0"/>
              <a:t>или </a:t>
            </a:r>
            <a:r>
              <a:rPr lang="en-US" dirty="0" smtClean="0"/>
              <a:t>PMC </a:t>
            </a:r>
            <a:r>
              <a:rPr lang="mk-MK" dirty="0" smtClean="0"/>
              <a:t>најчесто се третираат хируршки.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mk-MK" dirty="0" smtClean="0"/>
              <a:t>Имобилизација (ортоза) се препорачува за градус 2 и 3 повреди до 8 недели, со очекувано враќање на спорт по 2-4 недели.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Повредите на </a:t>
            </a:r>
            <a:r>
              <a:rPr lang="en-US" dirty="0" smtClean="0"/>
              <a:t>ACL </a:t>
            </a:r>
            <a:r>
              <a:rPr lang="mk-MK" dirty="0" smtClean="0"/>
              <a:t>најчесто привлекуваат многу внимание во медиумите и спортската заедница, но всушност претставува не толку честа спортска повреда.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mk-MK" dirty="0" smtClean="0"/>
              <a:t>Се смета дека со највисок ризик се тинејџери од женски пол.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mk-MK" dirty="0" smtClean="0"/>
              <a:t>Повреда на </a:t>
            </a:r>
            <a:r>
              <a:rPr lang="en-US" dirty="0" smtClean="0"/>
              <a:t>ACL </a:t>
            </a:r>
            <a:r>
              <a:rPr lang="mk-MK" dirty="0" smtClean="0"/>
              <a:t>најчесто е асоцирана со позитивен </a:t>
            </a:r>
            <a:r>
              <a:rPr lang="en-US" dirty="0" smtClean="0"/>
              <a:t>“pop sign” </a:t>
            </a:r>
            <a:r>
              <a:rPr lang="mk-MK" dirty="0" smtClean="0"/>
              <a:t>и брзо отекување на зглобот (</a:t>
            </a:r>
            <a:r>
              <a:rPr lang="en-US" dirty="0" err="1" smtClean="0"/>
              <a:t>Haemarthrosis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mk-MK" dirty="0" smtClean="0"/>
              <a:t>Дисторзија на колено со хемартрос третба да се третира како </a:t>
            </a:r>
            <a:r>
              <a:rPr lang="en-US" dirty="0" smtClean="0"/>
              <a:t>ACL </a:t>
            </a:r>
            <a:r>
              <a:rPr lang="mk-MK" dirty="0" smtClean="0"/>
              <a:t>повреда додека да се докаже спротивното.</a:t>
            </a:r>
          </a:p>
          <a:p>
            <a:pPr marL="514350" indent="-514350">
              <a:buAutoNum type="arabicPeriod"/>
            </a:pPr>
            <a:r>
              <a:rPr lang="mk-MK" dirty="0" smtClean="0"/>
              <a:t>Дијагностички причини</a:t>
            </a:r>
            <a:r>
              <a:rPr lang="en-US" dirty="0" smtClean="0"/>
              <a:t>: </a:t>
            </a:r>
            <a:r>
              <a:rPr lang="mk-MK" dirty="0" smtClean="0"/>
              <a:t>да се потврди крварењето и дали има масни капки (кои индицираат на скелетна или остеохондрална повреда) на зглобот.</a:t>
            </a:r>
          </a:p>
          <a:p>
            <a:pPr marL="514350" indent="-514350">
              <a:buAutoNum type="arabicPeriod"/>
            </a:pPr>
            <a:r>
              <a:rPr lang="mk-MK" dirty="0" smtClean="0"/>
              <a:t>Терапевтски причини</a:t>
            </a:r>
            <a:r>
              <a:rPr lang="en-US" dirty="0" smtClean="0"/>
              <a:t>: </a:t>
            </a:r>
            <a:r>
              <a:rPr lang="mk-MK" dirty="0" smtClean="0"/>
              <a:t>болката е намалена и опсегот на движење е моментално зголемен по евакуацијата на крв.</a:t>
            </a:r>
          </a:p>
          <a:p>
            <a:pPr marL="514350" indent="-514350">
              <a:buAutoNum type="arabicPeriod"/>
            </a:pPr>
            <a:r>
              <a:rPr lang="mk-MK" dirty="0" smtClean="0"/>
              <a:t>Заштита на зглобот</a:t>
            </a:r>
            <a:r>
              <a:rPr lang="en-US" dirty="0" smtClean="0"/>
              <a:t>: </a:t>
            </a:r>
            <a:r>
              <a:rPr lang="mk-MK" dirty="0" smtClean="0"/>
              <a:t>слободното железо од разградениот хемоглобин е хондротоксично.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7D1C-B3F9-4E96-AC83-F058C3FC6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4FBFD-4C65-4DDB-8536-9ACDA63089F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E102F1-E6F2-403E-A3F2-A0D44EEF2F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828800"/>
          </a:xfrm>
        </p:spPr>
        <p:txBody>
          <a:bodyPr/>
          <a:lstStyle/>
          <a:p>
            <a:pPr algn="ctr"/>
            <a:r>
              <a:rPr lang="mk-MK" dirty="0" smtClean="0"/>
              <a:t>Повреди на колено</a:t>
            </a:r>
            <a:br>
              <a:rPr lang="mk-MK" dirty="0" smtClean="0"/>
            </a:br>
            <a:r>
              <a:rPr lang="mk-MK" dirty="0" smtClean="0"/>
              <a:t>(теоретски дел)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34042"/>
            <a:ext cx="6400800" cy="6381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mk-MK" dirty="0" smtClean="0"/>
              <a:t>Д-р Н.Настов</a:t>
            </a:r>
          </a:p>
          <a:p>
            <a:pPr algn="ctr"/>
            <a:r>
              <a:rPr lang="mk-MK" dirty="0" smtClean="0"/>
              <a:t>Хирург- трауматолог</a:t>
            </a:r>
          </a:p>
          <a:p>
            <a:pPr algn="ctr"/>
            <a:endParaRPr lang="en-US" dirty="0"/>
          </a:p>
        </p:txBody>
      </p:sp>
      <p:pic>
        <p:nvPicPr>
          <p:cNvPr id="4" name="Picture 3" descr="koleno naslov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71" y="314324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Третман на </a:t>
            </a:r>
            <a:r>
              <a:rPr lang="en-US" sz="4000" dirty="0" smtClean="0"/>
              <a:t>LCL </a:t>
            </a:r>
            <a:r>
              <a:rPr lang="mk-MK" sz="4000" dirty="0" smtClean="0"/>
              <a:t>повреди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k-MK" dirty="0" smtClean="0"/>
              <a:t>Изолирани повреди се третираат конзервативно</a:t>
            </a:r>
          </a:p>
          <a:p>
            <a:pPr>
              <a:buFontTx/>
              <a:buChar char="-"/>
            </a:pPr>
            <a:r>
              <a:rPr lang="mk-MK" dirty="0" smtClean="0"/>
              <a:t>Исклучок се истовремена повреда на </a:t>
            </a:r>
            <a:r>
              <a:rPr lang="en-US" dirty="0" smtClean="0"/>
              <a:t>PMC (</a:t>
            </a:r>
            <a:r>
              <a:rPr lang="mk-MK" dirty="0" smtClean="0"/>
              <a:t>постеро медијален агол) и </a:t>
            </a:r>
            <a:r>
              <a:rPr lang="en-US" dirty="0" smtClean="0"/>
              <a:t>PLC </a:t>
            </a:r>
            <a:r>
              <a:rPr lang="mk-MK" dirty="0" smtClean="0"/>
              <a:t>(постеро латерален агол) и дислоцирани коскени авулзии (на пр. глава на фибула)</a:t>
            </a:r>
          </a:p>
          <a:p>
            <a:r>
              <a:rPr lang="en-US" dirty="0" smtClean="0"/>
              <a:t>Grade I: </a:t>
            </a:r>
            <a:r>
              <a:rPr lang="mk-MK" dirty="0" smtClean="0"/>
              <a:t>без ортоза</a:t>
            </a:r>
          </a:p>
          <a:p>
            <a:pPr>
              <a:buFontTx/>
              <a:buChar char="-"/>
            </a:pPr>
            <a:r>
              <a:rPr lang="en-US" dirty="0" smtClean="0"/>
              <a:t>RTP</a:t>
            </a:r>
            <a:r>
              <a:rPr lang="mk-MK" dirty="0" smtClean="0"/>
              <a:t> (враќање на терен)</a:t>
            </a:r>
            <a:r>
              <a:rPr lang="en-US" dirty="0" smtClean="0"/>
              <a:t> </a:t>
            </a:r>
            <a:r>
              <a:rPr lang="mk-MK" dirty="0" smtClean="0"/>
              <a:t>за 2-4 недели</a:t>
            </a:r>
          </a:p>
          <a:p>
            <a:r>
              <a:rPr lang="en-US" dirty="0" smtClean="0"/>
              <a:t>Grade II: </a:t>
            </a:r>
            <a:r>
              <a:rPr lang="mk-MK" dirty="0" smtClean="0"/>
              <a:t>ортоза 2-6 недели</a:t>
            </a:r>
          </a:p>
          <a:p>
            <a:pPr>
              <a:buFontTx/>
              <a:buChar char="-"/>
            </a:pPr>
            <a:r>
              <a:rPr lang="en-US" dirty="0" smtClean="0"/>
              <a:t>RTP </a:t>
            </a:r>
            <a:r>
              <a:rPr lang="mk-MK" dirty="0"/>
              <a:t>(враќање на терен) за </a:t>
            </a:r>
            <a:r>
              <a:rPr lang="mk-MK" dirty="0" smtClean="0"/>
              <a:t>6-8 недели</a:t>
            </a:r>
          </a:p>
          <a:p>
            <a:r>
              <a:rPr lang="en-US" dirty="0" smtClean="0"/>
              <a:t>Grade III: </a:t>
            </a:r>
            <a:r>
              <a:rPr lang="mk-MK" dirty="0" smtClean="0"/>
              <a:t>ортоза 6-8 недели</a:t>
            </a:r>
          </a:p>
          <a:p>
            <a:pPr>
              <a:buNone/>
            </a:pPr>
            <a:r>
              <a:rPr lang="mk-MK" dirty="0" smtClean="0"/>
              <a:t>- </a:t>
            </a:r>
            <a:r>
              <a:rPr lang="en-US" dirty="0" smtClean="0"/>
              <a:t> RTP </a:t>
            </a:r>
            <a:r>
              <a:rPr lang="mk-MK" dirty="0"/>
              <a:t>(враќање на терен) за </a:t>
            </a:r>
            <a:r>
              <a:rPr lang="mk-MK" dirty="0" smtClean="0"/>
              <a:t>10-12 недели.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543956" cy="1143000"/>
          </a:xfrm>
        </p:spPr>
        <p:txBody>
          <a:bodyPr>
            <a:noAutofit/>
          </a:bodyPr>
          <a:lstStyle/>
          <a:p>
            <a:r>
              <a:rPr lang="mk-MK" sz="4000" dirty="0" smtClean="0"/>
              <a:t>Повреда на преден вкрстен лигамент </a:t>
            </a:r>
            <a:r>
              <a:rPr lang="en-US" sz="4000" dirty="0" smtClean="0"/>
              <a:t>(ACL)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" y="2254590"/>
            <a:ext cx="5329246" cy="43891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ACL </a:t>
            </a:r>
            <a:r>
              <a:rPr lang="mk-MK" sz="2400" dirty="0" smtClean="0"/>
              <a:t>повреди се </a:t>
            </a:r>
            <a:r>
              <a:rPr lang="en-US" sz="2400" dirty="0" smtClean="0"/>
              <a:t>&lt; </a:t>
            </a:r>
            <a:r>
              <a:rPr lang="mk-MK" sz="2400" dirty="0" smtClean="0"/>
              <a:t>од 1% од сите повреди во елитен фудбал</a:t>
            </a:r>
          </a:p>
          <a:p>
            <a:pPr>
              <a:buFontTx/>
              <a:buChar char="-"/>
            </a:pPr>
            <a:r>
              <a:rPr lang="en-US" sz="2400" dirty="0" smtClean="0"/>
              <a:t>&lt; </a:t>
            </a:r>
            <a:r>
              <a:rPr lang="mk-MK" sz="2400" dirty="0" smtClean="0"/>
              <a:t>од 1 </a:t>
            </a:r>
            <a:r>
              <a:rPr lang="en-US" sz="2400" dirty="0" smtClean="0"/>
              <a:t>ACL </a:t>
            </a:r>
            <a:r>
              <a:rPr lang="mk-MK" sz="2400" dirty="0" smtClean="0"/>
              <a:t>повреда по тим по сезона.</a:t>
            </a:r>
          </a:p>
          <a:p>
            <a:pPr>
              <a:buFontTx/>
              <a:buChar char="-"/>
            </a:pPr>
            <a:r>
              <a:rPr lang="en-US" sz="2400" dirty="0" smtClean="0"/>
              <a:t>~ 2-3 </a:t>
            </a:r>
            <a:r>
              <a:rPr lang="mk-MK" sz="2400" dirty="0" smtClean="0"/>
              <a:t>пати повисока стапка кај жени.</a:t>
            </a:r>
          </a:p>
          <a:p>
            <a:r>
              <a:rPr lang="mk-MK" sz="2400" dirty="0" smtClean="0"/>
              <a:t>Комплетна руптура </a:t>
            </a:r>
            <a:r>
              <a:rPr lang="en-US" sz="2400" dirty="0" smtClean="0"/>
              <a:t>&gt;&gt;</a:t>
            </a:r>
            <a:r>
              <a:rPr lang="mk-MK" sz="2400" dirty="0" smtClean="0"/>
              <a:t> парцијална руптура</a:t>
            </a:r>
            <a:endParaRPr lang="en-US" sz="2400" dirty="0" smtClean="0"/>
          </a:p>
          <a:p>
            <a:r>
              <a:rPr lang="mk-MK" sz="2400" dirty="0" smtClean="0"/>
              <a:t>Најчесто неконтактен механизам на повреда</a:t>
            </a:r>
            <a:endParaRPr lang="en-US" sz="2400" dirty="0" smtClean="0"/>
          </a:p>
          <a:p>
            <a:r>
              <a:rPr lang="mk-MK" sz="2400" dirty="0" smtClean="0"/>
              <a:t>Валгус колапс најчесто кај жени.</a:t>
            </a:r>
            <a:endParaRPr lang="en-US" sz="2400" dirty="0"/>
          </a:p>
        </p:txBody>
      </p:sp>
      <p:pic>
        <p:nvPicPr>
          <p:cNvPr id="5" name="Picture 4" descr="ac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688768"/>
            <a:ext cx="3312000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k-MK" sz="4000" dirty="0" smtClean="0"/>
              <a:t>Пункција на колена кај </a:t>
            </a:r>
            <a:r>
              <a:rPr lang="en-US" sz="4000" dirty="0" smtClean="0"/>
              <a:t>ACL </a:t>
            </a:r>
            <a:r>
              <a:rPr lang="mk-MK" sz="4000" dirty="0" smtClean="0"/>
              <a:t>повреди </a:t>
            </a:r>
            <a:br>
              <a:rPr lang="mk-MK" sz="4000" dirty="0" smtClean="0"/>
            </a:br>
            <a:r>
              <a:rPr lang="mk-MK" sz="4000" dirty="0" smtClean="0"/>
              <a:t>ДА или НЕ????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152"/>
            <a:ext cx="8229600" cy="4389120"/>
          </a:xfrm>
        </p:spPr>
        <p:txBody>
          <a:bodyPr/>
          <a:lstStyle/>
          <a:p>
            <a:r>
              <a:rPr lang="mk-MK" dirty="0" smtClean="0"/>
              <a:t>Приближно 70% од скелетно зрели играчи со хемартрос имаат </a:t>
            </a:r>
            <a:r>
              <a:rPr lang="en-US" dirty="0" smtClean="0"/>
              <a:t>ACL </a:t>
            </a:r>
            <a:r>
              <a:rPr lang="mk-MK" dirty="0" smtClean="0"/>
              <a:t>повреда</a:t>
            </a:r>
          </a:p>
          <a:p>
            <a:r>
              <a:rPr lang="mk-MK" dirty="0" smtClean="0"/>
              <a:t>Брз и значаен оток на коленото треба да се евакуира од неколку причини</a:t>
            </a:r>
          </a:p>
          <a:p>
            <a:pPr>
              <a:buFontTx/>
              <a:buChar char="-"/>
            </a:pPr>
            <a:r>
              <a:rPr lang="mk-MK" dirty="0" smtClean="0"/>
              <a:t>Дијагностичка</a:t>
            </a:r>
          </a:p>
          <a:p>
            <a:pPr>
              <a:buFontTx/>
              <a:buChar char="-"/>
            </a:pPr>
            <a:r>
              <a:rPr lang="mk-MK" dirty="0" smtClean="0"/>
              <a:t>Терапевтска</a:t>
            </a:r>
          </a:p>
          <a:p>
            <a:pPr>
              <a:buFontTx/>
              <a:buChar char="-"/>
            </a:pPr>
            <a:r>
              <a:rPr lang="mk-MK" dirty="0" smtClean="0"/>
              <a:t>Заштита на зглобот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Третман на повреди на </a:t>
            </a:r>
            <a:r>
              <a:rPr lang="en-US" sz="4000" dirty="0" smtClean="0"/>
              <a:t>ACL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4972056" cy="4922520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Научно контроверзен третман</a:t>
            </a:r>
          </a:p>
          <a:p>
            <a:pPr>
              <a:buFontTx/>
              <a:buChar char="-"/>
            </a:pPr>
            <a:r>
              <a:rPr lang="mk-MK" dirty="0" smtClean="0"/>
              <a:t>Високо професионални фудбалери со комплетна руптура на </a:t>
            </a:r>
            <a:r>
              <a:rPr lang="en-US" dirty="0" smtClean="0"/>
              <a:t>ACL </a:t>
            </a:r>
            <a:r>
              <a:rPr lang="mk-MK" dirty="0" smtClean="0"/>
              <a:t>вообичаено се третираат со </a:t>
            </a:r>
            <a:r>
              <a:rPr lang="en-US" dirty="0" smtClean="0"/>
              <a:t>ACL </a:t>
            </a:r>
            <a:r>
              <a:rPr lang="mk-MK" dirty="0" smtClean="0"/>
              <a:t>реконструкција.</a:t>
            </a:r>
          </a:p>
          <a:p>
            <a:r>
              <a:rPr lang="mk-MK" dirty="0" smtClean="0"/>
              <a:t>Слаби докази за дозволено </a:t>
            </a:r>
            <a:r>
              <a:rPr lang="en-US" dirty="0" smtClean="0"/>
              <a:t>RTP</a:t>
            </a:r>
            <a:r>
              <a:rPr lang="mk-MK" dirty="0" smtClean="0"/>
              <a:t> по 6 месеци</a:t>
            </a:r>
          </a:p>
          <a:p>
            <a:pPr>
              <a:buFontTx/>
              <a:buChar char="-"/>
            </a:pPr>
            <a:r>
              <a:rPr lang="mk-MK" dirty="0" smtClean="0"/>
              <a:t>Недостаток на веродостојни и прифатливи</a:t>
            </a:r>
            <a:r>
              <a:rPr lang="en-US" dirty="0" smtClean="0"/>
              <a:t> RTP </a:t>
            </a:r>
            <a:r>
              <a:rPr lang="mk-MK" dirty="0" smtClean="0"/>
              <a:t>критериуми.</a:t>
            </a:r>
          </a:p>
          <a:p>
            <a:r>
              <a:rPr lang="mk-MK" dirty="0" smtClean="0"/>
              <a:t>Висока стапка на </a:t>
            </a:r>
            <a:r>
              <a:rPr lang="en-US" dirty="0" smtClean="0"/>
              <a:t>RTP</a:t>
            </a:r>
            <a:r>
              <a:rPr lang="mk-MK" dirty="0" smtClean="0"/>
              <a:t> кај професионални фудбалери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mk-MK" dirty="0" smtClean="0"/>
              <a:t>Скоро сите (дискутабилно) играчи се вратиле на исто ниво </a:t>
            </a:r>
            <a:r>
              <a:rPr lang="en-US" dirty="0" smtClean="0"/>
              <a:t>&lt; 1 </a:t>
            </a:r>
            <a:r>
              <a:rPr lang="mk-MK" dirty="0" smtClean="0"/>
              <a:t>година.</a:t>
            </a:r>
            <a:endParaRPr lang="en-US" dirty="0"/>
          </a:p>
        </p:txBody>
      </p:sp>
      <p:pic>
        <p:nvPicPr>
          <p:cNvPr id="4" name="Picture 3" descr="AC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14554"/>
            <a:ext cx="3384000" cy="33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mk-MK" sz="4000" dirty="0" smtClean="0"/>
              <a:t>Повреда на заден вкрстен лигамент </a:t>
            </a:r>
            <a:r>
              <a:rPr lang="en-US" sz="4000" dirty="0" smtClean="0"/>
              <a:t>PCL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4309080"/>
          </a:xfrm>
        </p:spPr>
        <p:txBody>
          <a:bodyPr>
            <a:normAutofit/>
          </a:bodyPr>
          <a:lstStyle/>
          <a:p>
            <a:r>
              <a:rPr lang="en-US" dirty="0" smtClean="0"/>
              <a:t>PCL &lt;&lt; ACL injury</a:t>
            </a:r>
          </a:p>
          <a:p>
            <a:pPr>
              <a:buFontTx/>
              <a:buChar char="-"/>
            </a:pPr>
            <a:r>
              <a:rPr lang="mk-MK" dirty="0" smtClean="0"/>
              <a:t>Голмани</a:t>
            </a:r>
            <a:r>
              <a:rPr lang="en-US" dirty="0" smtClean="0"/>
              <a:t>!</a:t>
            </a:r>
          </a:p>
          <a:p>
            <a:r>
              <a:rPr lang="mk-MK" dirty="0" smtClean="0"/>
              <a:t>Третманот не е контраверзен</a:t>
            </a:r>
          </a:p>
          <a:p>
            <a:pPr>
              <a:buFontTx/>
              <a:buChar char="-"/>
            </a:pPr>
            <a:r>
              <a:rPr lang="mk-MK" dirty="0" smtClean="0"/>
              <a:t>Иницијален пристап е не-хируршки </a:t>
            </a:r>
            <a:endParaRPr lang="en-US" dirty="0" smtClean="0"/>
          </a:p>
          <a:p>
            <a:pPr>
              <a:buNone/>
            </a:pPr>
            <a:r>
              <a:rPr lang="mk-MK" dirty="0" smtClean="0"/>
              <a:t>	(доколку не е дислоцирана коскена </a:t>
            </a:r>
          </a:p>
          <a:p>
            <a:pPr>
              <a:buNone/>
            </a:pPr>
            <a:r>
              <a:rPr lang="mk-MK" dirty="0" smtClean="0"/>
              <a:t>	авулзија или мулти лигаментна повреда)</a:t>
            </a:r>
          </a:p>
          <a:p>
            <a:pPr>
              <a:buFontTx/>
              <a:buChar char="-"/>
            </a:pPr>
            <a:r>
              <a:rPr lang="en-US" dirty="0" smtClean="0"/>
              <a:t>PCL (jack) </a:t>
            </a:r>
            <a:r>
              <a:rPr lang="mk-MK" dirty="0" smtClean="0"/>
              <a:t>ортоза 24-7, 12 недели е најчест третман.</a:t>
            </a:r>
          </a:p>
          <a:p>
            <a:r>
              <a:rPr lang="mk-MK" dirty="0" smtClean="0"/>
              <a:t>Висока стапка </a:t>
            </a:r>
            <a:r>
              <a:rPr lang="mk-MK" dirty="0"/>
              <a:t>на </a:t>
            </a:r>
            <a:r>
              <a:rPr lang="en-US" dirty="0" smtClean="0"/>
              <a:t>RTP</a:t>
            </a:r>
            <a:r>
              <a:rPr lang="mk-MK" dirty="0" smtClean="0"/>
              <a:t> кај фудбалери</a:t>
            </a:r>
            <a:endParaRPr lang="en-US" dirty="0" smtClean="0"/>
          </a:p>
          <a:p>
            <a:pPr>
              <a:buFontTx/>
              <a:buChar char="-"/>
            </a:pPr>
            <a:r>
              <a:rPr lang="mk-MK" dirty="0" smtClean="0"/>
              <a:t>Отсуство</a:t>
            </a:r>
            <a:r>
              <a:rPr lang="en-US" dirty="0" smtClean="0"/>
              <a:t> ~ 3-4 </a:t>
            </a:r>
            <a:r>
              <a:rPr lang="mk-MK" dirty="0" smtClean="0"/>
              <a:t>месеци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CL s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835" y="1571613"/>
            <a:ext cx="3578152" cy="1929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Повреди на менискус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52" y="1500174"/>
            <a:ext cx="8943948" cy="3071834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Изолирани или комбинирани лезии (на пр. со лезија на </a:t>
            </a:r>
            <a:r>
              <a:rPr lang="en-US" dirty="0" smtClean="0"/>
              <a:t>ACL)</a:t>
            </a:r>
            <a:endParaRPr lang="mk-MK" dirty="0" smtClean="0"/>
          </a:p>
          <a:p>
            <a:r>
              <a:rPr lang="mk-MK" dirty="0" smtClean="0"/>
              <a:t>Трауматски </a:t>
            </a:r>
            <a:r>
              <a:rPr lang="en-US" dirty="0" smtClean="0"/>
              <a:t>&amp; </a:t>
            </a:r>
            <a:r>
              <a:rPr lang="mk-MK" dirty="0" smtClean="0"/>
              <a:t>дегенеративни лезии</a:t>
            </a:r>
          </a:p>
          <a:p>
            <a:pPr>
              <a:buFontTx/>
              <a:buChar char="-"/>
            </a:pPr>
            <a:r>
              <a:rPr lang="mk-MK" dirty="0" smtClean="0"/>
              <a:t>Трауматски (фудбалери, </a:t>
            </a:r>
            <a:r>
              <a:rPr lang="en-US" dirty="0" smtClean="0"/>
              <a:t>&lt; 30-35 </a:t>
            </a:r>
            <a:r>
              <a:rPr lang="mk-MK" dirty="0" smtClean="0"/>
              <a:t>години) </a:t>
            </a:r>
            <a:r>
              <a:rPr lang="en-US" dirty="0" smtClean="0"/>
              <a:t>---&gt;</a:t>
            </a:r>
            <a:r>
              <a:rPr lang="mk-MK" dirty="0" smtClean="0"/>
              <a:t> латерален менискус</a:t>
            </a:r>
          </a:p>
          <a:p>
            <a:pPr>
              <a:buFontTx/>
              <a:buChar char="-"/>
            </a:pPr>
            <a:r>
              <a:rPr lang="mk-MK" dirty="0" smtClean="0"/>
              <a:t>Дегенеративни (општа популација) </a:t>
            </a:r>
            <a:r>
              <a:rPr lang="en-US" dirty="0" smtClean="0"/>
              <a:t>---&gt;</a:t>
            </a:r>
            <a:r>
              <a:rPr lang="mk-MK" dirty="0" smtClean="0"/>
              <a:t> медијален менискус</a:t>
            </a:r>
          </a:p>
          <a:p>
            <a:r>
              <a:rPr lang="mk-MK" dirty="0" smtClean="0"/>
              <a:t>Црвени и бели зони</a:t>
            </a:r>
          </a:p>
          <a:p>
            <a:pPr>
              <a:buNone/>
            </a:pPr>
            <a:r>
              <a:rPr lang="mk-MK" dirty="0" smtClean="0"/>
              <a:t>*Црвена = васкуларна</a:t>
            </a:r>
          </a:p>
          <a:p>
            <a:pPr>
              <a:buNone/>
            </a:pPr>
            <a:r>
              <a:rPr lang="mk-MK" dirty="0" smtClean="0"/>
              <a:t>* Бела = аваскуларна</a:t>
            </a:r>
            <a:endParaRPr lang="en-US" dirty="0"/>
          </a:p>
        </p:txBody>
      </p:sp>
      <p:pic>
        <p:nvPicPr>
          <p:cNvPr id="5" name="Picture 4" descr="medial menis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" y="4429132"/>
            <a:ext cx="6357982" cy="23642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>
            <a:noAutofit/>
          </a:bodyPr>
          <a:lstStyle/>
          <a:p>
            <a:r>
              <a:rPr lang="mk-MK" sz="4000" dirty="0" smtClean="0"/>
              <a:t>Класификација и третман на повреди на менискус</a:t>
            </a:r>
            <a:endParaRPr lang="en-US" sz="4000" dirty="0"/>
          </a:p>
        </p:txBody>
      </p:sp>
      <p:pic>
        <p:nvPicPr>
          <p:cNvPr id="4" name="Picture 3" descr="meniscus cla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928802"/>
            <a:ext cx="6391275" cy="14954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09" y="3786190"/>
          <a:ext cx="7786743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Сутура</a:t>
                      </a:r>
                      <a:r>
                        <a:rPr lang="mk-MK" baseline="0" dirty="0" smtClean="0"/>
                        <a:t> на менискус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Менисцектомија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>
                          <a:solidFill>
                            <a:schemeClr val="bg1"/>
                          </a:solidFill>
                        </a:rPr>
                        <a:t>Вертикална расцеп (А)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red-red </a:t>
                      </a:r>
                      <a:r>
                        <a:rPr lang="mk-MK" dirty="0" smtClean="0"/>
                        <a:t>зона / </a:t>
                      </a:r>
                      <a:r>
                        <a:rPr lang="en-US" dirty="0" smtClean="0"/>
                        <a:t>red-white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зона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white-white </a:t>
                      </a:r>
                      <a:r>
                        <a:rPr lang="mk-MK" dirty="0" smtClean="0"/>
                        <a:t>зона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>
                          <a:solidFill>
                            <a:schemeClr val="bg1"/>
                          </a:solidFill>
                        </a:rPr>
                        <a:t>Хоризонтална расцеп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red-red </a:t>
                      </a:r>
                      <a:r>
                        <a:rPr lang="mk-MK" dirty="0" smtClean="0"/>
                        <a:t>зона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red-white</a:t>
                      </a:r>
                      <a:r>
                        <a:rPr lang="mk-MK" dirty="0" smtClean="0"/>
                        <a:t> зона / </a:t>
                      </a:r>
                      <a:r>
                        <a:rPr lang="en-US" dirty="0" smtClean="0"/>
                        <a:t>white-white</a:t>
                      </a:r>
                      <a:r>
                        <a:rPr lang="mk-MK" dirty="0" smtClean="0"/>
                        <a:t> зона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>
                          <a:solidFill>
                            <a:schemeClr val="bg1"/>
                          </a:solidFill>
                        </a:rPr>
                        <a:t>Радијален расцеп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ДА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Parrot-peak (D)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ДА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>
                          <a:solidFill>
                            <a:schemeClr val="bg1"/>
                          </a:solidFill>
                        </a:rPr>
                        <a:t>Комбиниран расцеп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ДА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Повреди на ‘рскавица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0198"/>
            <a:ext cx="5653292" cy="5169162"/>
          </a:xfrm>
        </p:spPr>
        <p:txBody>
          <a:bodyPr>
            <a:normAutofit fontScale="92500"/>
          </a:bodyPr>
          <a:lstStyle/>
          <a:p>
            <a:r>
              <a:rPr lang="mk-MK" dirty="0" smtClean="0"/>
              <a:t>Симптомите може да имитираат лезија на менискус</a:t>
            </a:r>
          </a:p>
          <a:p>
            <a:r>
              <a:rPr lang="mk-MK" dirty="0" smtClean="0"/>
              <a:t>Лезии со делумна и со полна дебелина</a:t>
            </a:r>
          </a:p>
          <a:p>
            <a:pPr>
              <a:buFontTx/>
              <a:buChar char="-"/>
            </a:pPr>
            <a:r>
              <a:rPr lang="mk-MK" dirty="0" smtClean="0"/>
              <a:t>Делумна дебелина = градус 1 и 2</a:t>
            </a:r>
          </a:p>
          <a:p>
            <a:pPr>
              <a:buFontTx/>
              <a:buChar char="-"/>
            </a:pPr>
            <a:r>
              <a:rPr lang="mk-MK" dirty="0" smtClean="0"/>
              <a:t>Полна дебелина = градус 3 и 4</a:t>
            </a:r>
          </a:p>
          <a:p>
            <a:r>
              <a:rPr lang="mk-MK" dirty="0" smtClean="0"/>
              <a:t>Лезии со делумна дебелина најчесто се третирани не-хируршки или со обичен дебридман</a:t>
            </a:r>
          </a:p>
          <a:p>
            <a:r>
              <a:rPr lang="mk-MK" dirty="0" smtClean="0"/>
              <a:t>Кај лезии со полна дебелина најчесто има потреба од хируршки третман (на пр. Микрофрактури???)</a:t>
            </a:r>
          </a:p>
        </p:txBody>
      </p:sp>
      <p:pic>
        <p:nvPicPr>
          <p:cNvPr id="4" name="Picture 3" descr="rskav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357430"/>
            <a:ext cx="3143272" cy="25960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Дислокација на патела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mk-MK" dirty="0" smtClean="0"/>
              <a:t>секогаш</a:t>
            </a:r>
            <a:r>
              <a:rPr lang="en-US" dirty="0" smtClean="0"/>
              <a:t>”</a:t>
            </a:r>
            <a:r>
              <a:rPr lang="mk-MK" dirty="0" smtClean="0"/>
              <a:t> латерална дислокација</a:t>
            </a:r>
          </a:p>
          <a:p>
            <a:pPr>
              <a:buNone/>
            </a:pPr>
            <a:r>
              <a:rPr lang="mk-MK" dirty="0" smtClean="0"/>
              <a:t>- Медијална капсуларна повреда и </a:t>
            </a:r>
            <a:r>
              <a:rPr lang="en-US" dirty="0" smtClean="0"/>
              <a:t>MPFL </a:t>
            </a:r>
            <a:r>
              <a:rPr lang="mk-MK" dirty="0" smtClean="0"/>
              <a:t>повреда</a:t>
            </a:r>
          </a:p>
          <a:p>
            <a:r>
              <a:rPr lang="mk-MK" dirty="0" smtClean="0"/>
              <a:t>Парцијална (сублуксација) или комплетна (луксација)</a:t>
            </a:r>
          </a:p>
          <a:p>
            <a:pPr>
              <a:buFontTx/>
              <a:buChar char="-"/>
            </a:pPr>
            <a:r>
              <a:rPr lang="mk-MK" dirty="0" smtClean="0"/>
              <a:t>не-контактен или контактен механизам на повреда</a:t>
            </a:r>
          </a:p>
          <a:p>
            <a:r>
              <a:rPr lang="mk-MK" dirty="0" smtClean="0"/>
              <a:t>Луксацијата најчесто се репонира спонтано (затоа може да биде превидена)</a:t>
            </a:r>
          </a:p>
        </p:txBody>
      </p:sp>
      <p:pic>
        <p:nvPicPr>
          <p:cNvPr id="4" name="Picture 3" descr="patelof zgl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14554"/>
            <a:ext cx="378621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Третман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5329246" cy="5286412"/>
          </a:xfrm>
        </p:spPr>
        <p:txBody>
          <a:bodyPr>
            <a:normAutofit fontScale="85000" lnSpcReduction="20000"/>
          </a:bodyPr>
          <a:lstStyle/>
          <a:p>
            <a:r>
              <a:rPr lang="mk-MK" dirty="0" smtClean="0"/>
              <a:t>Ако сеуште е дислоцирана на преглед, репозиција се постигнува со нежно буткање на пателата медијално додека истовремено се прави екстензија на коленото</a:t>
            </a:r>
          </a:p>
          <a:p>
            <a:r>
              <a:rPr lang="mk-MK" dirty="0" smtClean="0"/>
              <a:t>Прва дислокација најчесто се третиран со кратковремена имобилизација со ортоза и потоа рехабилитација</a:t>
            </a:r>
          </a:p>
          <a:p>
            <a:r>
              <a:rPr lang="mk-MK" dirty="0" smtClean="0"/>
              <a:t>Рекурентна дислокација и инстабилитет на пателофеморалниот зглоб се третира во зависнот од причината (еден од третманите е </a:t>
            </a:r>
            <a:r>
              <a:rPr lang="en-US" dirty="0" smtClean="0"/>
              <a:t>MPFL </a:t>
            </a:r>
            <a:r>
              <a:rPr lang="mk-MK" dirty="0" smtClean="0"/>
              <a:t>реконструкција)</a:t>
            </a:r>
          </a:p>
          <a:p>
            <a:r>
              <a:rPr lang="mk-MK" b="1" dirty="0" smtClean="0"/>
              <a:t>Сите доктори на репрезентација, без разлика на специјалноста, треба да знаат да репонираат дислокација на патела на терен.</a:t>
            </a:r>
            <a:endParaRPr lang="en-US" b="1" dirty="0"/>
          </a:p>
        </p:txBody>
      </p:sp>
      <p:pic>
        <p:nvPicPr>
          <p:cNvPr id="4" name="Picture 3" descr="pate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675710"/>
            <a:ext cx="3063171" cy="496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Вовед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3208032"/>
          </a:xfrm>
        </p:spPr>
        <p:txBody>
          <a:bodyPr>
            <a:normAutofit/>
          </a:bodyPr>
          <a:lstStyle/>
          <a:p>
            <a:r>
              <a:rPr lang="mk-MK" sz="2400" dirty="0" smtClean="0"/>
              <a:t>Повредите на колено се многу чести во фудбал – без разлика на пол, возраст или ниво</a:t>
            </a:r>
          </a:p>
          <a:p>
            <a:r>
              <a:rPr lang="mk-MK" sz="2400" dirty="0" smtClean="0"/>
              <a:t>Трауматски (акутни) наспроти </a:t>
            </a:r>
            <a:r>
              <a:rPr lang="en-US" sz="2400" dirty="0" smtClean="0"/>
              <a:t>“overuse”</a:t>
            </a:r>
            <a:r>
              <a:rPr lang="mk-MK" sz="2400" dirty="0" smtClean="0"/>
              <a:t> </a:t>
            </a:r>
            <a:r>
              <a:rPr lang="en-US" sz="2400" dirty="0" smtClean="0"/>
              <a:t>–</a:t>
            </a:r>
            <a:r>
              <a:rPr lang="mk-MK" sz="2400" dirty="0" smtClean="0"/>
              <a:t> повреди</a:t>
            </a:r>
            <a:r>
              <a:rPr lang="en-US" sz="2400" dirty="0" smtClean="0"/>
              <a:t> </a:t>
            </a:r>
            <a:r>
              <a:rPr lang="mk-MK" sz="2400" dirty="0" smtClean="0"/>
              <a:t>како последица на замор.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portska povr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143116"/>
            <a:ext cx="4333613" cy="22860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2952" y="5143512"/>
            <a:ext cx="7972452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‘’Overuse’’</a:t>
            </a:r>
            <a:r>
              <a:rPr lang="mk-MK" sz="4000" dirty="0" smtClean="0"/>
              <a:t> состојби на колено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Пателарна тендинопатија</a:t>
            </a:r>
          </a:p>
          <a:p>
            <a:r>
              <a:rPr lang="mk-MK" dirty="0" smtClean="0"/>
              <a:t>Пателофеморален болен синдром</a:t>
            </a:r>
          </a:p>
          <a:p>
            <a:r>
              <a:rPr lang="mk-MK" dirty="0" smtClean="0"/>
              <a:t>Синдром на </a:t>
            </a:r>
            <a:r>
              <a:rPr lang="en-US" dirty="0" err="1" smtClean="0"/>
              <a:t>tractus</a:t>
            </a:r>
            <a:r>
              <a:rPr lang="en-US" dirty="0" smtClean="0"/>
              <a:t> </a:t>
            </a:r>
            <a:r>
              <a:rPr lang="en-US" dirty="0" err="1" smtClean="0"/>
              <a:t>iliotibialis</a:t>
            </a:r>
            <a:endParaRPr lang="mk-MK" dirty="0" smtClean="0"/>
          </a:p>
          <a:p>
            <a:r>
              <a:rPr lang="mk-MK" dirty="0" smtClean="0"/>
              <a:t>Апофизитис</a:t>
            </a:r>
          </a:p>
          <a:p>
            <a:r>
              <a:rPr lang="mk-MK" dirty="0" smtClean="0"/>
              <a:t>Синовитис</a:t>
            </a:r>
          </a:p>
          <a:p>
            <a:r>
              <a:rPr lang="mk-MK" dirty="0" smtClean="0"/>
              <a:t>Бурзитис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Autofit/>
          </a:bodyPr>
          <a:lstStyle/>
          <a:p>
            <a:r>
              <a:rPr lang="mk-MK" sz="4000" dirty="0" smtClean="0"/>
              <a:t>Пателарна тендинопатија</a:t>
            </a:r>
            <a:br>
              <a:rPr lang="mk-MK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“Jumper’s knee”</a:t>
            </a:r>
          </a:p>
          <a:p>
            <a:pPr>
              <a:buFontTx/>
              <a:buChar char="-"/>
            </a:pPr>
            <a:r>
              <a:rPr lang="mk-MK" dirty="0" smtClean="0"/>
              <a:t>Типично проксимална (болка и осетливост на проксимален дел на пателарна тетива)</a:t>
            </a:r>
          </a:p>
          <a:p>
            <a:pPr>
              <a:buFontTx/>
              <a:buChar char="-"/>
            </a:pPr>
            <a:r>
              <a:rPr lang="mk-MK" dirty="0" smtClean="0"/>
              <a:t>Атипично дистална (болка и осетливост на дистален дел на пателарна тетива)</a:t>
            </a:r>
          </a:p>
          <a:p>
            <a:pPr>
              <a:buFontTx/>
              <a:buChar char="-"/>
            </a:pPr>
            <a:r>
              <a:rPr lang="mk-MK" dirty="0" smtClean="0"/>
              <a:t>Инвертирана (болка и осетливост на дисталниот дел на квадрицепс тетива)</a:t>
            </a:r>
          </a:p>
          <a:p>
            <a:r>
              <a:rPr lang="mk-MK" dirty="0" smtClean="0"/>
              <a:t>Механизмот не е комплетно објаснет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Третман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Ограничени докази за ултразвук со нисок интензитет, склерозирачки инекции и </a:t>
            </a:r>
            <a:r>
              <a:rPr lang="en-US" dirty="0" smtClean="0"/>
              <a:t>ESWT, </a:t>
            </a:r>
            <a:r>
              <a:rPr lang="mk-MK" dirty="0" smtClean="0"/>
              <a:t>итн.</a:t>
            </a:r>
          </a:p>
          <a:p>
            <a:r>
              <a:rPr lang="mk-MK" dirty="0" smtClean="0"/>
              <a:t>Интратендинозна апликација на кортикостероид не се препорачува поради ризик за руптура на тетивата</a:t>
            </a:r>
          </a:p>
          <a:p>
            <a:r>
              <a:rPr lang="mk-MK" dirty="0" smtClean="0"/>
              <a:t>Хируршки третман може да биде потребен кај рефрактерни случаи</a:t>
            </a:r>
          </a:p>
          <a:p>
            <a:pPr>
              <a:buFontTx/>
              <a:buChar char="-"/>
            </a:pPr>
            <a:r>
              <a:rPr lang="mk-MK" dirty="0" smtClean="0"/>
              <a:t>Артроскопски или отворен третман</a:t>
            </a:r>
          </a:p>
          <a:p>
            <a:pPr>
              <a:buFontTx/>
              <a:buChar char="-"/>
            </a:pPr>
            <a:r>
              <a:rPr lang="mk-MK" dirty="0" smtClean="0"/>
              <a:t>Долготрајни симптоми се најчесто тешки за третман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TAKE HOME MESSAGES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06942"/>
            <a:ext cx="8429684" cy="4922520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Повреди на колено се чести во фудбал</a:t>
            </a:r>
          </a:p>
          <a:p>
            <a:pPr>
              <a:buFontTx/>
              <a:buChar char="-"/>
            </a:pPr>
            <a:r>
              <a:rPr lang="mk-MK" dirty="0" smtClean="0"/>
              <a:t>Независно од возраст, пол</a:t>
            </a:r>
            <a:r>
              <a:rPr lang="en-US" dirty="0" smtClean="0"/>
              <a:t> </a:t>
            </a:r>
            <a:r>
              <a:rPr lang="mk-MK" dirty="0" smtClean="0"/>
              <a:t>и ниво на играчот</a:t>
            </a:r>
          </a:p>
          <a:p>
            <a:r>
              <a:rPr lang="mk-MK" dirty="0" smtClean="0"/>
              <a:t>Повреда на </a:t>
            </a:r>
            <a:r>
              <a:rPr lang="en-US" dirty="0" smtClean="0"/>
              <a:t>MCL </a:t>
            </a:r>
            <a:r>
              <a:rPr lang="mk-MK" dirty="0" smtClean="0"/>
              <a:t>е најчеста лигаментна повреда</a:t>
            </a:r>
          </a:p>
          <a:p>
            <a:r>
              <a:rPr lang="mk-MK" dirty="0" smtClean="0"/>
              <a:t>Повреда на </a:t>
            </a:r>
            <a:r>
              <a:rPr lang="en-US" dirty="0" smtClean="0"/>
              <a:t>ACL &lt; </a:t>
            </a:r>
            <a:r>
              <a:rPr lang="mk-MK" dirty="0" smtClean="0"/>
              <a:t>1% од сите повреди во елитен фудбал</a:t>
            </a:r>
          </a:p>
          <a:p>
            <a:r>
              <a:rPr lang="mk-MK" dirty="0" smtClean="0"/>
              <a:t>Кај трауматски лезии на менискус во црвена зона – обид за сутура</a:t>
            </a:r>
          </a:p>
          <a:p>
            <a:r>
              <a:rPr lang="mk-MK" dirty="0" smtClean="0"/>
              <a:t>Патела секогаш се дислоцира латерално = повреда на </a:t>
            </a:r>
            <a:r>
              <a:rPr lang="en-US" dirty="0" smtClean="0"/>
              <a:t>MPFL</a:t>
            </a:r>
          </a:p>
          <a:p>
            <a:r>
              <a:rPr lang="mk-MK" dirty="0" smtClean="0"/>
              <a:t>Пателарна тендинопатија може да биде тешка за третман</a:t>
            </a:r>
            <a:endParaRPr lang="en-US" dirty="0"/>
          </a:p>
        </p:txBody>
      </p:sp>
      <p:pic>
        <p:nvPicPr>
          <p:cNvPr id="4" name="Picture 3" descr="sportska povr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46" y="71414"/>
            <a:ext cx="3250210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Повреди на колено (практичен дел)</a:t>
            </a:r>
            <a:endParaRPr lang="en-US" sz="4000" dirty="0"/>
          </a:p>
        </p:txBody>
      </p:sp>
      <p:pic>
        <p:nvPicPr>
          <p:cNvPr id="4" name="Content Placeholder 3" descr="koleno treto p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78" y="1785926"/>
            <a:ext cx="7085245" cy="471490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Анатомија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35480"/>
            <a:ext cx="8229600" cy="4389120"/>
          </a:xfrm>
        </p:spPr>
        <p:txBody>
          <a:bodyPr>
            <a:normAutofit/>
          </a:bodyPr>
          <a:lstStyle/>
          <a:p>
            <a:r>
              <a:rPr lang="mk-MK" sz="2400" dirty="0" smtClean="0"/>
              <a:t>Најголем синовијален зглоб</a:t>
            </a:r>
          </a:p>
          <a:p>
            <a:r>
              <a:rPr lang="mk-MK" sz="2400" dirty="0" smtClean="0"/>
              <a:t>Модифициран </a:t>
            </a:r>
            <a:r>
              <a:rPr lang="en-US" sz="2400" dirty="0" smtClean="0"/>
              <a:t>hinge </a:t>
            </a:r>
            <a:r>
              <a:rPr lang="mk-MK" sz="2400" dirty="0" smtClean="0"/>
              <a:t>зглоб</a:t>
            </a:r>
          </a:p>
          <a:p>
            <a:r>
              <a:rPr lang="mk-MK" sz="2400" dirty="0" smtClean="0"/>
              <a:t>Зглобна капсула</a:t>
            </a:r>
          </a:p>
          <a:p>
            <a:r>
              <a:rPr lang="mk-MK" sz="2400" dirty="0" smtClean="0"/>
              <a:t>Хијалина ‘рскавица</a:t>
            </a:r>
          </a:p>
          <a:p>
            <a:r>
              <a:rPr lang="mk-MK" sz="2400" dirty="0" smtClean="0"/>
              <a:t>Латерален и медијален менискус</a:t>
            </a:r>
          </a:p>
          <a:p>
            <a:r>
              <a:rPr lang="mk-MK" sz="2400" dirty="0" smtClean="0"/>
              <a:t>Лигаменти</a:t>
            </a:r>
          </a:p>
          <a:p>
            <a:pPr>
              <a:buNone/>
            </a:pPr>
            <a:r>
              <a:rPr lang="mk-MK" sz="2400" dirty="0" smtClean="0"/>
              <a:t>- Колатерлни и вкрстени </a:t>
            </a:r>
            <a:endParaRPr lang="en-US" sz="2400" dirty="0"/>
          </a:p>
        </p:txBody>
      </p:sp>
      <p:pic>
        <p:nvPicPr>
          <p:cNvPr id="4" name="Picture 3" descr="koleno anatom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14" y="2285992"/>
            <a:ext cx="4003280" cy="266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Анамнеза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k-MK" dirty="0" smtClean="0"/>
              <a:t>Треба да го дознаеме следното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имало контакт помеѓу играчите пред или за време на повредата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стопалото било фиксно или слободно на подот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играчот почуствувал </a:t>
            </a:r>
            <a:r>
              <a:rPr lang="en-US" dirty="0" smtClean="0"/>
              <a:t>“pop” </a:t>
            </a:r>
            <a:r>
              <a:rPr lang="mk-MK" dirty="0" smtClean="0"/>
              <a:t>или </a:t>
            </a:r>
            <a:r>
              <a:rPr lang="en-US" dirty="0" smtClean="0"/>
              <a:t>“snap”</a:t>
            </a:r>
            <a:r>
              <a:rPr lang="mk-MK" dirty="0" smtClean="0"/>
              <a:t> за време на повредата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играчот може да продолжи да игра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играчот имал претходна повреда на коленото</a:t>
            </a:r>
          </a:p>
          <a:p>
            <a:pPr marL="514350" indent="-514350">
              <a:buAutoNum type="arabicPeriod"/>
            </a:pPr>
            <a:r>
              <a:rPr lang="mk-MK" dirty="0" smtClean="0"/>
              <a:t>Дали играчот имал претходна операција на коленото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Клинички преглед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Инспекција</a:t>
            </a:r>
          </a:p>
          <a:p>
            <a:r>
              <a:rPr lang="mk-MK" dirty="0" smtClean="0"/>
              <a:t>Евалуација на опсег на движење</a:t>
            </a:r>
            <a:endParaRPr lang="en-US" dirty="0" smtClean="0"/>
          </a:p>
          <a:p>
            <a:r>
              <a:rPr lang="mk-MK" dirty="0" smtClean="0"/>
              <a:t>Тест на мускулна сила</a:t>
            </a:r>
          </a:p>
          <a:p>
            <a:r>
              <a:rPr lang="mk-MK" dirty="0" smtClean="0"/>
              <a:t>Палпација</a:t>
            </a:r>
          </a:p>
          <a:p>
            <a:r>
              <a:rPr lang="mk-MK" dirty="0" smtClean="0"/>
              <a:t>Тестови за лакситет</a:t>
            </a:r>
          </a:p>
          <a:p>
            <a:r>
              <a:rPr lang="mk-MK" dirty="0" smtClean="0"/>
              <a:t>Тестови за менискус</a:t>
            </a:r>
          </a:p>
          <a:p>
            <a:r>
              <a:rPr lang="mk-MK" dirty="0" smtClean="0"/>
              <a:t>Пателофеморални тестови</a:t>
            </a:r>
          </a:p>
          <a:p>
            <a:r>
              <a:rPr lang="mk-MK" dirty="0" smtClean="0"/>
              <a:t>Други тестови специфични за колено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Преглед со лежење на грб 1/3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Инспекција (ефузија, хематом, хипотрофија на квадрицепс, анатомски неправилности)</a:t>
            </a:r>
          </a:p>
          <a:p>
            <a:r>
              <a:rPr lang="mk-MK" dirty="0" smtClean="0"/>
              <a:t>Евалуација на опсег на движење</a:t>
            </a:r>
            <a:r>
              <a:rPr lang="en-US" dirty="0" smtClean="0"/>
              <a:t> </a:t>
            </a:r>
            <a:r>
              <a:rPr lang="mk-MK" dirty="0" smtClean="0"/>
              <a:t>(активна и пасивна екстезија и флексија на коленото)</a:t>
            </a:r>
          </a:p>
          <a:p>
            <a:r>
              <a:rPr lang="mk-MK" dirty="0" smtClean="0"/>
              <a:t>Мускулна сила </a:t>
            </a:r>
          </a:p>
          <a:p>
            <a:pPr>
              <a:buFontTx/>
              <a:buChar char="-"/>
            </a:pPr>
            <a:r>
              <a:rPr lang="mk-MK" dirty="0" smtClean="0"/>
              <a:t>подигнување на ногата против отпор со екстензија во коленото</a:t>
            </a:r>
          </a:p>
          <a:p>
            <a:pPr>
              <a:buFontTx/>
              <a:buChar char="-"/>
            </a:pPr>
            <a:r>
              <a:rPr lang="mk-MK" dirty="0" smtClean="0"/>
              <a:t>Екстензија на колено од 90 степени флексија против отпор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/>
              <a:t>Преглед со лежење на грб </a:t>
            </a:r>
            <a:r>
              <a:rPr lang="mk-MK" sz="4000" dirty="0" smtClean="0"/>
              <a:t>2/3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Палпација (0 </a:t>
            </a:r>
            <a:r>
              <a:rPr lang="en-US" dirty="0" smtClean="0"/>
              <a:t>&amp; 90 </a:t>
            </a:r>
            <a:r>
              <a:rPr lang="mk-MK" dirty="0" smtClean="0"/>
              <a:t>степени)</a:t>
            </a:r>
          </a:p>
          <a:p>
            <a:r>
              <a:rPr lang="mk-MK" dirty="0" smtClean="0"/>
              <a:t>Тестови за лакситет</a:t>
            </a:r>
          </a:p>
          <a:p>
            <a:pPr>
              <a:buFontTx/>
              <a:buChar char="-"/>
            </a:pPr>
            <a:r>
              <a:rPr lang="en-US" dirty="0" smtClean="0"/>
              <a:t>MCL: </a:t>
            </a:r>
            <a:r>
              <a:rPr lang="mk-MK" dirty="0" smtClean="0"/>
              <a:t>валгус стрес тест во 0 и 20-30 степени флексија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LCL:</a:t>
            </a:r>
            <a:r>
              <a:rPr lang="mk-MK" dirty="0" smtClean="0"/>
              <a:t> варус стрес тест во 0 и 20-30 степени флексија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ACL:</a:t>
            </a:r>
            <a:r>
              <a:rPr lang="mk-MK" dirty="0" smtClean="0"/>
              <a:t> тест на предна фиока, </a:t>
            </a:r>
            <a:r>
              <a:rPr lang="en-US" dirty="0" err="1" smtClean="0"/>
              <a:t>Lachman</a:t>
            </a:r>
            <a:r>
              <a:rPr lang="en-US" dirty="0" smtClean="0"/>
              <a:t> &amp; pivot-shift tests</a:t>
            </a:r>
          </a:p>
          <a:p>
            <a:pPr>
              <a:buFontTx/>
              <a:buChar char="-"/>
            </a:pPr>
            <a:r>
              <a:rPr lang="en-US" dirty="0" smtClean="0"/>
              <a:t>PCL: </a:t>
            </a:r>
            <a:r>
              <a:rPr lang="mk-MK" dirty="0" smtClean="0"/>
              <a:t>тест на задна фиока </a:t>
            </a:r>
            <a:r>
              <a:rPr lang="en-US" dirty="0" smtClean="0"/>
              <a:t>&amp;</a:t>
            </a:r>
            <a:r>
              <a:rPr lang="mk-MK" dirty="0" smtClean="0"/>
              <a:t> </a:t>
            </a:r>
            <a:r>
              <a:rPr lang="en-US" dirty="0" smtClean="0"/>
              <a:t>posterior sag test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Десет најчести повреди на колено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6724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Повреда на медијален колатерален лигамент </a:t>
            </a:r>
            <a:r>
              <a:rPr lang="mk-MK" sz="1800" dirty="0"/>
              <a:t>(</a:t>
            </a:r>
            <a:r>
              <a:rPr lang="en-US" sz="1800" dirty="0" smtClean="0"/>
              <a:t>3.8%)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Контузии (2.4%)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Синовитис (1.8%)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Пателарна тендинопатија (1.5%)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Лезија на менискус (1.5%)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Лезија на </a:t>
            </a:r>
            <a:r>
              <a:rPr lang="en-US" sz="1800" dirty="0" smtClean="0"/>
              <a:t>‘</a:t>
            </a:r>
            <a:r>
              <a:rPr lang="mk-MK" sz="1800" dirty="0" smtClean="0"/>
              <a:t>рскавица (1.0%)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Повреда на зглобна капсула (0.9%)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Повреда на преден вкрстен лигамент (0.9%)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Болка</a:t>
            </a:r>
            <a:r>
              <a:rPr lang="en-US" sz="1800" dirty="0" smtClean="0"/>
              <a:t> </a:t>
            </a:r>
            <a:r>
              <a:rPr lang="mk-MK" sz="1800" dirty="0" smtClean="0"/>
              <a:t>без позната причина</a:t>
            </a:r>
            <a:r>
              <a:rPr lang="en-US" sz="1800" dirty="0" smtClean="0"/>
              <a:t> (</a:t>
            </a:r>
            <a:r>
              <a:rPr lang="mk-MK" sz="1800" dirty="0" smtClean="0"/>
              <a:t>0.8%)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1800" dirty="0" smtClean="0"/>
              <a:t>Повреда на латерален колатерален лигамент (0.7%)</a:t>
            </a:r>
          </a:p>
          <a:p>
            <a:pPr marL="0" indent="0">
              <a:buNone/>
            </a:pPr>
            <a:endParaRPr lang="mk-M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/>
              <a:t>Преглед со лежење на грб </a:t>
            </a:r>
            <a:r>
              <a:rPr lang="mk-MK" sz="4000" dirty="0" smtClean="0"/>
              <a:t>3/3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645648"/>
          </a:xfrm>
        </p:spPr>
        <p:txBody>
          <a:bodyPr/>
          <a:lstStyle/>
          <a:p>
            <a:r>
              <a:rPr lang="mk-MK" dirty="0" smtClean="0"/>
              <a:t>Тестови за лезија на менискус</a:t>
            </a:r>
          </a:p>
          <a:p>
            <a:pPr>
              <a:buFontTx/>
              <a:buChar char="-"/>
            </a:pPr>
            <a:r>
              <a:rPr lang="mk-MK" dirty="0" smtClean="0"/>
              <a:t>Хиперекстензија и </a:t>
            </a:r>
            <a:r>
              <a:rPr lang="mk-MK" dirty="0" smtClean="0"/>
              <a:t>хипе</a:t>
            </a:r>
            <a:r>
              <a:rPr lang="mk-MK" dirty="0"/>
              <a:t>р</a:t>
            </a:r>
            <a:r>
              <a:rPr lang="mk-MK" dirty="0" smtClean="0"/>
              <a:t>флексија </a:t>
            </a:r>
            <a:r>
              <a:rPr lang="mk-MK" dirty="0" smtClean="0"/>
              <a:t>тестови</a:t>
            </a:r>
          </a:p>
          <a:p>
            <a:pPr>
              <a:buFontTx/>
              <a:buChar char="-"/>
            </a:pPr>
            <a:r>
              <a:rPr lang="en-US" dirty="0" smtClean="0"/>
              <a:t>McMurray test</a:t>
            </a:r>
          </a:p>
          <a:p>
            <a:r>
              <a:rPr lang="mk-MK" dirty="0" smtClean="0"/>
              <a:t>Пателофеморални тестови</a:t>
            </a:r>
          </a:p>
          <a:p>
            <a:pPr>
              <a:buNone/>
            </a:pPr>
            <a:r>
              <a:rPr lang="mk-MK" dirty="0" smtClean="0"/>
              <a:t>- </a:t>
            </a:r>
            <a:r>
              <a:rPr lang="en-US" dirty="0" smtClean="0"/>
              <a:t>Patella translation &amp; apprehension tests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Преглед со лежење на стомак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Инспекција (хематом, хипотрофија на </a:t>
            </a:r>
            <a:r>
              <a:rPr lang="en-US" dirty="0" smtClean="0"/>
              <a:t>hamstrings, </a:t>
            </a:r>
            <a:r>
              <a:rPr lang="mk-MK" dirty="0" smtClean="0"/>
              <a:t>итн.)</a:t>
            </a:r>
          </a:p>
          <a:p>
            <a:r>
              <a:rPr lang="mk-MK" dirty="0" smtClean="0"/>
              <a:t>Мускулна сила (флексија на колено против отпор од 0-120 степени)</a:t>
            </a:r>
          </a:p>
          <a:p>
            <a:r>
              <a:rPr lang="mk-MK" dirty="0" smtClean="0"/>
              <a:t>Тестови за лакситет (</a:t>
            </a:r>
            <a:r>
              <a:rPr lang="en-US" dirty="0" smtClean="0"/>
              <a:t>dial test </a:t>
            </a:r>
            <a:r>
              <a:rPr lang="mk-MK" dirty="0" smtClean="0"/>
              <a:t>во</a:t>
            </a:r>
            <a:r>
              <a:rPr lang="en-US" dirty="0" smtClean="0"/>
              <a:t> 90⁰ </a:t>
            </a:r>
            <a:r>
              <a:rPr lang="en-US" smtClean="0"/>
              <a:t>&amp; 30⁰</a:t>
            </a:r>
            <a:r>
              <a:rPr lang="en-US"/>
              <a:t>)</a:t>
            </a:r>
            <a:endParaRPr lang="en-US" dirty="0" smtClean="0"/>
          </a:p>
          <a:p>
            <a:r>
              <a:rPr lang="mk-MK" dirty="0" smtClean="0"/>
              <a:t>Тест за лезија на менискус</a:t>
            </a:r>
          </a:p>
          <a:p>
            <a:pPr>
              <a:buNone/>
            </a:pPr>
            <a:r>
              <a:rPr lang="mk-MK" dirty="0" smtClean="0"/>
              <a:t>- </a:t>
            </a:r>
            <a:r>
              <a:rPr lang="en-US" dirty="0" err="1" smtClean="0"/>
              <a:t>Apley</a:t>
            </a:r>
            <a:r>
              <a:rPr lang="en-US" dirty="0" smtClean="0"/>
              <a:t> test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89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ТРАУМАТСКИ ПОВРЕДИ</a:t>
            </a:r>
            <a:endParaRPr lang="en-US" sz="4000" dirty="0"/>
          </a:p>
        </p:txBody>
      </p:sp>
      <p:pic>
        <p:nvPicPr>
          <p:cNvPr id="4" name="Picture 3" descr="kol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2" y="1858522"/>
            <a:ext cx="3605234" cy="481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ДИЈАГНОСТИЧКИ ИСЛЕДУВАЊА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89120"/>
          </a:xfrm>
        </p:spPr>
        <p:txBody>
          <a:bodyPr>
            <a:normAutofit/>
          </a:bodyPr>
          <a:lstStyle/>
          <a:p>
            <a:r>
              <a:rPr lang="mk-MK" sz="2000" dirty="0" smtClean="0"/>
              <a:t>РТГ СНИМКИ</a:t>
            </a:r>
          </a:p>
          <a:p>
            <a:pPr>
              <a:buFontTx/>
              <a:buChar char="-"/>
            </a:pPr>
            <a:r>
              <a:rPr lang="en-US" sz="2000" dirty="0" err="1" smtClean="0"/>
              <a:t>Osteochondritis</a:t>
            </a:r>
            <a:r>
              <a:rPr lang="en-US" sz="2000" dirty="0" smtClean="0"/>
              <a:t> </a:t>
            </a:r>
            <a:r>
              <a:rPr lang="en-US" sz="2000" dirty="0" err="1" smtClean="0"/>
              <a:t>dissecans</a:t>
            </a:r>
            <a:r>
              <a:rPr lang="en-US" sz="2000" dirty="0" smtClean="0"/>
              <a:t>, </a:t>
            </a:r>
            <a:r>
              <a:rPr lang="mk-MK" sz="2000" dirty="0" smtClean="0"/>
              <a:t>остеохондрални лезии, слободни фрагменти...</a:t>
            </a:r>
          </a:p>
          <a:p>
            <a:pPr>
              <a:buFontTx/>
              <a:buChar char="-"/>
            </a:pPr>
            <a:r>
              <a:rPr lang="mk-MK" sz="2000" dirty="0" smtClean="0"/>
              <a:t>Авулзиони повреди (еминенции, </a:t>
            </a:r>
            <a:r>
              <a:rPr lang="en-US" sz="2000" dirty="0" err="1" smtClean="0"/>
              <a:t>Segond</a:t>
            </a:r>
            <a:r>
              <a:rPr lang="en-US" sz="2000" dirty="0" smtClean="0"/>
              <a:t> </a:t>
            </a:r>
            <a:r>
              <a:rPr lang="mk-MK" sz="2000" dirty="0" smtClean="0"/>
              <a:t>фрактура)</a:t>
            </a:r>
          </a:p>
          <a:p>
            <a:pPr>
              <a:buFontTx/>
              <a:buChar char="-"/>
            </a:pPr>
            <a:r>
              <a:rPr lang="mk-MK" sz="2000" dirty="0" smtClean="0"/>
              <a:t>Физеални фрактури</a:t>
            </a:r>
          </a:p>
        </p:txBody>
      </p:sp>
      <p:pic>
        <p:nvPicPr>
          <p:cNvPr id="4" name="Picture 3" descr="962d8e9457822cb666d3d11c7b9a7a_jum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357562"/>
            <a:ext cx="2534693" cy="3384000"/>
          </a:xfrm>
          <a:prstGeom prst="rect">
            <a:avLst/>
          </a:prstGeom>
        </p:spPr>
      </p:pic>
      <p:pic>
        <p:nvPicPr>
          <p:cNvPr id="5" name="Picture 4" descr="fac8fef47f8f429200ca3971df3da8_jumb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4051" y="3378571"/>
            <a:ext cx="1797751" cy="33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ДИЈАГНОСТИЧКИ ИСЛЕДУВАЊА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429624"/>
          </a:xfrm>
        </p:spPr>
        <p:txBody>
          <a:bodyPr>
            <a:normAutofit/>
          </a:bodyPr>
          <a:lstStyle/>
          <a:p>
            <a:r>
              <a:rPr lang="en-US" dirty="0" smtClean="0"/>
              <a:t>MRI</a:t>
            </a:r>
          </a:p>
          <a:p>
            <a:pPr>
              <a:buFontTx/>
              <a:buChar char="-"/>
            </a:pPr>
            <a:r>
              <a:rPr lang="mk-MK" dirty="0" smtClean="0"/>
              <a:t>Лигаментни повреди</a:t>
            </a:r>
          </a:p>
          <a:p>
            <a:pPr>
              <a:buFontTx/>
              <a:buChar char="-"/>
            </a:pPr>
            <a:r>
              <a:rPr lang="mk-MK" dirty="0" smtClean="0"/>
              <a:t>Повреди на менискус и </a:t>
            </a:r>
            <a:r>
              <a:rPr lang="en-US" dirty="0" smtClean="0"/>
              <a:t>‘</a:t>
            </a:r>
            <a:r>
              <a:rPr lang="mk-MK" dirty="0" smtClean="0"/>
              <a:t>рскавица</a:t>
            </a:r>
          </a:p>
          <a:p>
            <a:pPr>
              <a:buFontTx/>
              <a:buChar char="-"/>
            </a:pPr>
            <a:r>
              <a:rPr lang="mk-MK" dirty="0" smtClean="0"/>
              <a:t>Коскен едем и окултни фрактури</a:t>
            </a:r>
            <a:endParaRPr lang="en-US" dirty="0" smtClean="0"/>
          </a:p>
          <a:p>
            <a:pPr marL="0" indent="0">
              <a:buNone/>
            </a:pPr>
            <a:endParaRPr lang="mk-M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Дисторзија на колено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501632"/>
          </a:xfrm>
        </p:spPr>
        <p:txBody>
          <a:bodyPr/>
          <a:lstStyle/>
          <a:p>
            <a:r>
              <a:rPr lang="mk-MK" dirty="0" smtClean="0"/>
              <a:t>Дистракциона повреда на зглобната капсула и лигаментите (многу честа во фудбал)</a:t>
            </a:r>
          </a:p>
          <a:p>
            <a:pPr>
              <a:buFontTx/>
              <a:buChar char="-"/>
            </a:pPr>
            <a:r>
              <a:rPr lang="mk-MK" dirty="0" smtClean="0"/>
              <a:t>контактен или не контактен механизам на повреда.</a:t>
            </a:r>
          </a:p>
          <a:p>
            <a:r>
              <a:rPr lang="mk-MK" dirty="0" smtClean="0"/>
              <a:t>Парцијална или комплетна руптура на лигаменти </a:t>
            </a:r>
          </a:p>
          <a:p>
            <a:pPr>
              <a:buNone/>
            </a:pPr>
            <a:r>
              <a:rPr lang="mk-MK" dirty="0" smtClean="0"/>
              <a:t>-комплетна руптура – подолго отсуство од терен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r>
              <a:rPr lang="mk-MK" sz="4000" dirty="0" smtClean="0"/>
              <a:t>Повреди на колатерални лигаменти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714"/>
            <a:ext cx="8229600" cy="4389120"/>
          </a:xfrm>
        </p:spPr>
        <p:txBody>
          <a:bodyPr/>
          <a:lstStyle/>
          <a:p>
            <a:r>
              <a:rPr lang="mk-MK" dirty="0" smtClean="0"/>
              <a:t>Повреда на медијален колатерален лигамент е најчеста повреда на колено -4% од сите повреди.</a:t>
            </a:r>
          </a:p>
          <a:p>
            <a:pPr>
              <a:buFontTx/>
              <a:buChar char="-"/>
            </a:pPr>
            <a:r>
              <a:rPr lang="mk-MK" dirty="0" smtClean="0"/>
              <a:t>2 до 3 </a:t>
            </a:r>
            <a:r>
              <a:rPr lang="en-US" dirty="0" smtClean="0"/>
              <a:t>MCL </a:t>
            </a:r>
            <a:r>
              <a:rPr lang="mk-MK" dirty="0" smtClean="0"/>
              <a:t>повреди по тим по сезона</a:t>
            </a:r>
          </a:p>
          <a:p>
            <a:pPr>
              <a:buFontTx/>
              <a:buChar char="-"/>
            </a:pPr>
            <a:r>
              <a:rPr lang="mk-MK" dirty="0" smtClean="0"/>
              <a:t>Најчесто контактен механизам на повреда</a:t>
            </a:r>
          </a:p>
          <a:p>
            <a:r>
              <a:rPr lang="mk-MK" dirty="0" smtClean="0"/>
              <a:t>Повреда на латерален колатерален лигамент е поретка повреда и ретко изолирана.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Autofit/>
          </a:bodyPr>
          <a:lstStyle/>
          <a:p>
            <a:r>
              <a:rPr lang="mk-MK" sz="4000" dirty="0" smtClean="0"/>
              <a:t>Степени на повреда на колатерални лигаменти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6094"/>
            <a:ext cx="8229600" cy="3246112"/>
          </a:xfrm>
        </p:spPr>
        <p:txBody>
          <a:bodyPr/>
          <a:lstStyle/>
          <a:p>
            <a:r>
              <a:rPr lang="en-US" dirty="0" smtClean="0"/>
              <a:t>Grade I: </a:t>
            </a:r>
            <a:r>
              <a:rPr lang="mk-MK" dirty="0" smtClean="0"/>
              <a:t>осетливост</a:t>
            </a:r>
            <a:r>
              <a:rPr lang="en-US" dirty="0" smtClean="0"/>
              <a:t> </a:t>
            </a:r>
            <a:r>
              <a:rPr lang="mk-MK" dirty="0" smtClean="0"/>
              <a:t>над лигаментот, без зголемување на лакситетот.</a:t>
            </a:r>
          </a:p>
          <a:p>
            <a:r>
              <a:rPr lang="en-US" dirty="0" smtClean="0"/>
              <a:t>Grade II: </a:t>
            </a:r>
            <a:r>
              <a:rPr lang="mk-MK" dirty="0" smtClean="0"/>
              <a:t>мало зголемување во лакситетот во семи-флексија, без зголемен лакситет во екстензија.</a:t>
            </a:r>
          </a:p>
          <a:p>
            <a:r>
              <a:rPr lang="en-US" dirty="0" smtClean="0"/>
              <a:t>Grade III: </a:t>
            </a:r>
            <a:r>
              <a:rPr lang="mk-MK" dirty="0" smtClean="0"/>
              <a:t>зголемен лакситет без крајна точка, до некој степен зголемен лакситет и во екстензија.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2090</Words>
  <Application>Microsoft Office PowerPoint</Application>
  <PresentationFormat>On-screen Show (4:3)</PresentationFormat>
  <Paragraphs>259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Повреди на колено (теоретски дел)</vt:lpstr>
      <vt:lpstr>Вовед</vt:lpstr>
      <vt:lpstr>Десет најчести повреди на колено</vt:lpstr>
      <vt:lpstr>ТРАУМАТСКИ ПОВРЕДИ</vt:lpstr>
      <vt:lpstr>ДИЈАГНОСТИЧКИ ИСЛЕДУВАЊА</vt:lpstr>
      <vt:lpstr>ДИЈАГНОСТИЧКИ ИСЛЕДУВАЊА</vt:lpstr>
      <vt:lpstr>Дисторзија на колено</vt:lpstr>
      <vt:lpstr>Повреди на колатерални лигаменти</vt:lpstr>
      <vt:lpstr>Степени на повреда на колатерални лигаменти</vt:lpstr>
      <vt:lpstr>Третман на LCL повреди</vt:lpstr>
      <vt:lpstr>Повреда на преден вкрстен лигамент (ACL)</vt:lpstr>
      <vt:lpstr>Пункција на колена кај ACL повреди  ДА или НЕ????</vt:lpstr>
      <vt:lpstr>Третман на повреди на ACL</vt:lpstr>
      <vt:lpstr>Повреда на заден вкрстен лигамент PCL</vt:lpstr>
      <vt:lpstr>Повреди на менискус</vt:lpstr>
      <vt:lpstr>Класификација и третман на повреди на менискус</vt:lpstr>
      <vt:lpstr>Повреди на ‘рскавица</vt:lpstr>
      <vt:lpstr>Дислокација на патела</vt:lpstr>
      <vt:lpstr>Третман</vt:lpstr>
      <vt:lpstr>‘’Overuse’’ состојби на колено</vt:lpstr>
      <vt:lpstr>Пателарна тендинопатија </vt:lpstr>
      <vt:lpstr>Третман</vt:lpstr>
      <vt:lpstr>TAKE HOME MESSAGES</vt:lpstr>
      <vt:lpstr>Повреди на колено (практичен дел)</vt:lpstr>
      <vt:lpstr>Анатомија </vt:lpstr>
      <vt:lpstr>Анамнеза </vt:lpstr>
      <vt:lpstr>Клинички преглед</vt:lpstr>
      <vt:lpstr>Преглед со лежење на грб 1/3</vt:lpstr>
      <vt:lpstr>Преглед со лежење на грб 2/3</vt:lpstr>
      <vt:lpstr>Преглед со лежење на грб 3/3</vt:lpstr>
      <vt:lpstr>Преглед со лежење на стомак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Повреди на колено (теоретски дел)</dc:title>
  <dc:creator>Dr. Biljana</dc:creator>
  <cp:lastModifiedBy>User</cp:lastModifiedBy>
  <cp:revision>105</cp:revision>
  <dcterms:created xsi:type="dcterms:W3CDTF">2020-01-04T15:46:06Z</dcterms:created>
  <dcterms:modified xsi:type="dcterms:W3CDTF">2020-01-11T06:39:48Z</dcterms:modified>
</cp:coreProperties>
</file>